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7" r:id="rId2"/>
    <p:sldId id="291" r:id="rId3"/>
    <p:sldId id="292" r:id="rId4"/>
    <p:sldId id="293" r:id="rId5"/>
    <p:sldId id="359" r:id="rId6"/>
    <p:sldId id="297" r:id="rId7"/>
    <p:sldId id="298" r:id="rId8"/>
    <p:sldId id="290" r:id="rId9"/>
    <p:sldId id="258" r:id="rId10"/>
    <p:sldId id="259" r:id="rId11"/>
    <p:sldId id="316" r:id="rId12"/>
    <p:sldId id="261" r:id="rId13"/>
    <p:sldId id="262" r:id="rId14"/>
    <p:sldId id="263" r:id="rId15"/>
    <p:sldId id="296" r:id="rId16"/>
    <p:sldId id="299" r:id="rId17"/>
    <p:sldId id="317" r:id="rId18"/>
    <p:sldId id="307" r:id="rId19"/>
    <p:sldId id="308" r:id="rId20"/>
    <p:sldId id="309" r:id="rId21"/>
    <p:sldId id="310" r:id="rId22"/>
    <p:sldId id="311" r:id="rId23"/>
    <p:sldId id="318" r:id="rId24"/>
    <p:sldId id="361" r:id="rId25"/>
    <p:sldId id="362" r:id="rId26"/>
    <p:sldId id="363" r:id="rId27"/>
    <p:sldId id="300" r:id="rId28"/>
    <p:sldId id="334" r:id="rId29"/>
    <p:sldId id="319" r:id="rId30"/>
    <p:sldId id="335" r:id="rId31"/>
    <p:sldId id="343" r:id="rId32"/>
    <p:sldId id="342" r:id="rId33"/>
    <p:sldId id="344" r:id="rId34"/>
    <p:sldId id="278" r:id="rId35"/>
    <p:sldId id="279" r:id="rId36"/>
    <p:sldId id="280" r:id="rId37"/>
    <p:sldId id="281" r:id="rId38"/>
    <p:sldId id="347" r:id="rId39"/>
    <p:sldId id="356" r:id="rId40"/>
    <p:sldId id="348" r:id="rId41"/>
    <p:sldId id="326" r:id="rId42"/>
    <p:sldId id="329" r:id="rId43"/>
    <p:sldId id="327" r:id="rId44"/>
    <p:sldId id="328" r:id="rId45"/>
    <p:sldId id="339" r:id="rId46"/>
    <p:sldId id="352" r:id="rId47"/>
    <p:sldId id="367" r:id="rId48"/>
    <p:sldId id="353" r:id="rId49"/>
    <p:sldId id="357" r:id="rId50"/>
    <p:sldId id="364" r:id="rId51"/>
    <p:sldId id="355" r:id="rId52"/>
    <p:sldId id="354" r:id="rId53"/>
    <p:sldId id="366" r:id="rId54"/>
    <p:sldId id="285" r:id="rId55"/>
    <p:sldId id="286" r:id="rId56"/>
    <p:sldId id="287" r:id="rId57"/>
    <p:sldId id="288" r:id="rId58"/>
    <p:sldId id="331" r:id="rId59"/>
    <p:sldId id="289" r:id="rId60"/>
    <p:sldId id="306" r:id="rId61"/>
    <p:sldId id="350" r:id="rId62"/>
    <p:sldId id="323" r:id="rId63"/>
    <p:sldId id="33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E5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59" autoAdjust="0"/>
    <p:restoredTop sz="79017" autoAdjust="0"/>
  </p:normalViewPr>
  <p:slideViewPr>
    <p:cSldViewPr snapToGrid="0">
      <p:cViewPr varScale="1">
        <p:scale>
          <a:sx n="71" d="100"/>
          <a:sy n="71" d="100"/>
        </p:scale>
        <p:origin x="1176" y="5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77ECB3-A11C-4D06-8BF2-83D2A53AB8C1}" type="datetimeFigureOut">
              <a:rPr lang="en-US" smtClean="0"/>
              <a:t>4/6/2021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D71A81-2324-4883-87C9-D9F52F3B2259}" type="slidenum">
              <a:rPr lang="en-US" smtClean="0"/>
              <a:t>‹#›</a:t>
            </a:fld>
            <a:endParaRPr lang="en-US"/>
          </a:p>
        </p:txBody>
      </p:sp>
    </p:spTree>
    <p:extLst>
      <p:ext uri="{BB962C8B-B14F-4D97-AF65-F5344CB8AC3E}">
        <p14:creationId xmlns:p14="http://schemas.microsoft.com/office/powerpoint/2010/main" val="805507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Pacific herring is a coastal schooling species found on the eastern and western sides of the Pacific. Schools of mature adults migrate into estuaries to breed once a year where spawning occurs on kelp and eelgrass. A single female can produce up to 20,000 eggs. After those eggs hatch, it takes about three to four years for the herring to mature and join up with other adults in large schools. At each stage of their life cycle, herring are an important food source, and because many species in a complex food web depend on Pacific herring and their eggs, it is considered keystone species. </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2</a:t>
            </a:fld>
            <a:endParaRPr lang="en-US"/>
          </a:p>
        </p:txBody>
      </p:sp>
    </p:spTree>
    <p:extLst>
      <p:ext uri="{BB962C8B-B14F-4D97-AF65-F5344CB8AC3E}">
        <p14:creationId xmlns:p14="http://schemas.microsoft.com/office/powerpoint/2010/main" val="1617282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the spring of 1989 the Exon Valdez oil tanker spilled 11 million gallons of crude oil into Prince William Sound. Oil covered the coastline at the height of herring spawning season, which is really bad news for herring eggs that are laid right near the shore. Like I mentioned earlier, it takes about 3-4 years for newly hatched herring to mature and join the large schools of adults in the open ocean. We can see here that just a few years after the oil spill, herring biomass dropped by 75%. </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12</a:t>
            </a:fld>
            <a:endParaRPr lang="en-US"/>
          </a:p>
        </p:txBody>
      </p:sp>
    </p:spTree>
    <p:extLst>
      <p:ext uri="{BB962C8B-B14F-4D97-AF65-F5344CB8AC3E}">
        <p14:creationId xmlns:p14="http://schemas.microsoft.com/office/powerpoint/2010/main" val="1050766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which is really bad news for herring eggs that are laid right near the shore. Like I mentioned earlier, it takes about 3-4 years for newly hatched herring to mature and join the large schools of adults in the open ocean. We can see here that just a few years after the oil spill, herring biomass dropped by 75%. Even though it is still hotly debated to this day, it seems pretty clear that the oil spill contributed to the collapse. However, what is still a mystery is why the population hasn’t recovered after almost three decades. Every other fish population that initially declined has since recovered, so why not herring?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13</a:t>
            </a:fld>
            <a:endParaRPr lang="en-US"/>
          </a:p>
        </p:txBody>
      </p:sp>
    </p:spTree>
    <p:extLst>
      <p:ext uri="{BB962C8B-B14F-4D97-AF65-F5344CB8AC3E}">
        <p14:creationId xmlns:p14="http://schemas.microsoft.com/office/powerpoint/2010/main" val="2649502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Well, one thing we know is that herring have been struggling with disease outbreaks. There are two main pathogens causing issues, Viral hemorrhagic septicemia (VHSV) and </a:t>
            </a:r>
            <a:r>
              <a:rPr lang="en-US" sz="1200" kern="1200" dirty="0" err="1" smtClean="0">
                <a:solidFill>
                  <a:schemeClr val="tx1"/>
                </a:solidFill>
                <a:effectLst/>
                <a:latin typeface="+mn-lt"/>
                <a:ea typeface="+mn-ea"/>
                <a:cs typeface="+mn-cs"/>
              </a:rPr>
              <a:t>Ichthyophonus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hoferi</a:t>
            </a:r>
            <a:r>
              <a:rPr lang="en-US" sz="1200" kern="1200" dirty="0" smtClean="0">
                <a:solidFill>
                  <a:schemeClr val="tx1"/>
                </a:solidFill>
                <a:effectLst/>
                <a:latin typeface="+mn-lt"/>
                <a:ea typeface="+mn-ea"/>
                <a:cs typeface="+mn-cs"/>
              </a:rPr>
              <a:t> (fittingly referred to as Ick). These pathogens have plagued the population since just after the oil spill. But these pathogens are not unique to Prince William Sound. Other nearby populations have likely been dealing with them for just as long. Given that the oil spill </a:t>
            </a:r>
            <a:r>
              <a:rPr lang="en-US" sz="1200" i="1" kern="1200" dirty="0" smtClean="0">
                <a:solidFill>
                  <a:schemeClr val="tx1"/>
                </a:solidFill>
                <a:effectLst/>
                <a:latin typeface="+mn-lt"/>
                <a:ea typeface="+mn-ea"/>
                <a:cs typeface="+mn-cs"/>
              </a:rPr>
              <a:t>was</a:t>
            </a:r>
            <a:r>
              <a:rPr lang="en-US" sz="1200" kern="1200" dirty="0" smtClean="0">
                <a:solidFill>
                  <a:schemeClr val="tx1"/>
                </a:solidFill>
                <a:effectLst/>
                <a:latin typeface="+mn-lt"/>
                <a:ea typeface="+mn-ea"/>
                <a:cs typeface="+mn-cs"/>
              </a:rPr>
              <a:t> unique to Prince William sound, we think there’s an interaction here between disease and oil exposure.</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14</a:t>
            </a:fld>
            <a:endParaRPr lang="en-US"/>
          </a:p>
        </p:txBody>
      </p:sp>
    </p:spTree>
    <p:extLst>
      <p:ext uri="{BB962C8B-B14F-4D97-AF65-F5344CB8AC3E}">
        <p14:creationId xmlns:p14="http://schemas.microsoft.com/office/powerpoint/2010/main" val="97902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of the ways we are thinking about this interaction comes from previous work with Atlantic killifish populations that have adapted to highly polluted waters in the Northeast United States. In this figure, populations are labeled T if they are pollution tolerant and labeled S if they are sensitive to pollution, measured by survival across a range of experimental exposures to polychlorinated biphenyl (PCB) concentrations, a compound that is often formed as waste in industrial processes. Tolerant populations were found to have large deletions spanning genes that are part of the aryl hydrocarbon receptor pathway. These deletions likely desensitize these populations to pollution exposure, but the fact that these deletions are rarely found in sensitive populations suggest there might be a trade-off. AHR signaling has diverse functions and interacts with multiple pathways, including estrogen and hypoxia signaling, regulation of cell cycle, and, importantly, immune system function. Overall this work shows that rapid adaptation to pollutants can favor loss-of-function variants that impair the function of signaling pathways important for healthy immune systems.</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15</a:t>
            </a:fld>
            <a:endParaRPr lang="en-US"/>
          </a:p>
        </p:txBody>
      </p:sp>
    </p:spTree>
    <p:extLst>
      <p:ext uri="{BB962C8B-B14F-4D97-AF65-F5344CB8AC3E}">
        <p14:creationId xmlns:p14="http://schemas.microsoft.com/office/powerpoint/2010/main" val="3551885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way we are thinking about population recovery is related to mutation load, which we can think about as a measure largely determined by a reduction in fitness contributed by deleterious mutations across the entire genome. Bottlenecks can increase mutation load because drift is stronger, and bottlenecks cause larger increases in mutation load when population size recovers slowly, like we see in Prince William Sound.</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16</a:t>
            </a:fld>
            <a:endParaRPr lang="en-US"/>
          </a:p>
        </p:txBody>
      </p:sp>
    </p:spTree>
    <p:extLst>
      <p:ext uri="{BB962C8B-B14F-4D97-AF65-F5344CB8AC3E}">
        <p14:creationId xmlns:p14="http://schemas.microsoft.com/office/powerpoint/2010/main" val="2052329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keeping all of this in mind, I want to test a number of different hypotheses that are all related to this main question: Are there genetic factors limiting population recovery in Prince William Sound?</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17</a:t>
            </a:fld>
            <a:endParaRPr lang="en-US"/>
          </a:p>
        </p:txBody>
      </p:sp>
    </p:spTree>
    <p:extLst>
      <p:ext uri="{BB962C8B-B14F-4D97-AF65-F5344CB8AC3E}">
        <p14:creationId xmlns:p14="http://schemas.microsoft.com/office/powerpoint/2010/main" val="809748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get at this question, we have low coverage sequencing for 1100 Pacific herring. This is our pipeline to identify genetic variation limiting population recovery. I want to give a couple of quick acknowledgements. All libraries were prepared by Jenn Roach and Elias </a:t>
            </a:r>
            <a:r>
              <a:rPr lang="en-US" sz="1200" kern="1200" dirty="0" err="1" smtClean="0">
                <a:solidFill>
                  <a:schemeClr val="tx1"/>
                </a:solidFill>
                <a:effectLst/>
                <a:latin typeface="+mn-lt"/>
                <a:ea typeface="+mn-ea"/>
                <a:cs typeface="+mn-cs"/>
              </a:rPr>
              <a:t>Oziolor</a:t>
            </a:r>
            <a:r>
              <a:rPr lang="en-US" sz="1200" kern="1200" dirty="0" smtClean="0">
                <a:solidFill>
                  <a:schemeClr val="tx1"/>
                </a:solidFill>
                <a:effectLst/>
                <a:latin typeface="+mn-lt"/>
                <a:ea typeface="+mn-ea"/>
                <a:cs typeface="+mn-cs"/>
              </a:rPr>
              <a:t> before I joined the lab. This was a ton of work, with over 20 plates of DNA sequenced. I also want to thank Vince Buffalo for analyses he performed using his </a:t>
            </a:r>
            <a:r>
              <a:rPr lang="en-US" sz="1200" kern="1200" dirty="0" err="1" smtClean="0">
                <a:solidFill>
                  <a:schemeClr val="tx1"/>
                </a:solidFill>
                <a:effectLst/>
                <a:latin typeface="+mn-lt"/>
                <a:ea typeface="+mn-ea"/>
                <a:cs typeface="+mn-cs"/>
              </a:rPr>
              <a:t>cvtk</a:t>
            </a:r>
            <a:r>
              <a:rPr lang="en-US" sz="1200" kern="1200" dirty="0" smtClean="0">
                <a:solidFill>
                  <a:schemeClr val="tx1"/>
                </a:solidFill>
                <a:effectLst/>
                <a:latin typeface="+mn-lt"/>
                <a:ea typeface="+mn-ea"/>
                <a:cs typeface="+mn-cs"/>
              </a:rPr>
              <a:t> workflow. </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18</a:t>
            </a:fld>
            <a:endParaRPr lang="en-US"/>
          </a:p>
        </p:txBody>
      </p:sp>
    </p:spTree>
    <p:extLst>
      <p:ext uri="{BB962C8B-B14F-4D97-AF65-F5344CB8AC3E}">
        <p14:creationId xmlns:p14="http://schemas.microsoft.com/office/powerpoint/2010/main" val="200134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get at this question, we have low coverage sequencing for 1100 Pacific herring. This is our pipeline to identify genetic variation limiting population recovery. I want to give a couple of quick acknowledgements. All libraries were prepared by Jenn Roach and Elias </a:t>
            </a:r>
            <a:r>
              <a:rPr lang="en-US" sz="1200" kern="1200" dirty="0" err="1" smtClean="0">
                <a:solidFill>
                  <a:schemeClr val="tx1"/>
                </a:solidFill>
                <a:effectLst/>
                <a:latin typeface="+mn-lt"/>
                <a:ea typeface="+mn-ea"/>
                <a:cs typeface="+mn-cs"/>
              </a:rPr>
              <a:t>Oziolor</a:t>
            </a:r>
            <a:r>
              <a:rPr lang="en-US" sz="1200" kern="1200" dirty="0" smtClean="0">
                <a:solidFill>
                  <a:schemeClr val="tx1"/>
                </a:solidFill>
                <a:effectLst/>
                <a:latin typeface="+mn-lt"/>
                <a:ea typeface="+mn-ea"/>
                <a:cs typeface="+mn-cs"/>
              </a:rPr>
              <a:t> before I joined the lab. This was a ton of work, with over 20 plates of DNA sequenced. I also want to thank Vince Buffalo for analyses he performed using his </a:t>
            </a:r>
            <a:r>
              <a:rPr lang="en-US" sz="1200" kern="1200" dirty="0" err="1" smtClean="0">
                <a:solidFill>
                  <a:schemeClr val="tx1"/>
                </a:solidFill>
                <a:effectLst/>
                <a:latin typeface="+mn-lt"/>
                <a:ea typeface="+mn-ea"/>
                <a:cs typeface="+mn-cs"/>
              </a:rPr>
              <a:t>cvtk</a:t>
            </a:r>
            <a:r>
              <a:rPr lang="en-US" sz="1200" kern="1200" dirty="0" smtClean="0">
                <a:solidFill>
                  <a:schemeClr val="tx1"/>
                </a:solidFill>
                <a:effectLst/>
                <a:latin typeface="+mn-lt"/>
                <a:ea typeface="+mn-ea"/>
                <a:cs typeface="+mn-cs"/>
              </a:rPr>
              <a:t> workflow. </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19</a:t>
            </a:fld>
            <a:endParaRPr lang="en-US"/>
          </a:p>
        </p:txBody>
      </p:sp>
    </p:spTree>
    <p:extLst>
      <p:ext uri="{BB962C8B-B14F-4D97-AF65-F5344CB8AC3E}">
        <p14:creationId xmlns:p14="http://schemas.microsoft.com/office/powerpoint/2010/main" val="49054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get at this question, we have low coverage sequencing for 1100 Pacific herring. This is our pipeline to identify genetic variation limiting population recovery. I want to give a couple of quick acknowledgements. All libraries were prepared by Jenn Roach and Elias </a:t>
            </a:r>
            <a:r>
              <a:rPr lang="en-US" sz="1200" kern="1200" dirty="0" err="1" smtClean="0">
                <a:solidFill>
                  <a:schemeClr val="tx1"/>
                </a:solidFill>
                <a:effectLst/>
                <a:latin typeface="+mn-lt"/>
                <a:ea typeface="+mn-ea"/>
                <a:cs typeface="+mn-cs"/>
              </a:rPr>
              <a:t>Oziolor</a:t>
            </a:r>
            <a:r>
              <a:rPr lang="en-US" sz="1200" kern="1200" dirty="0" smtClean="0">
                <a:solidFill>
                  <a:schemeClr val="tx1"/>
                </a:solidFill>
                <a:effectLst/>
                <a:latin typeface="+mn-lt"/>
                <a:ea typeface="+mn-ea"/>
                <a:cs typeface="+mn-cs"/>
              </a:rPr>
              <a:t> before I joined the lab. This was a ton of work, with over 20 plates of DNA sequenced. I also want to thank Vince Buffalo for analyses he performed using his </a:t>
            </a:r>
            <a:r>
              <a:rPr lang="en-US" sz="1200" kern="1200" dirty="0" err="1" smtClean="0">
                <a:solidFill>
                  <a:schemeClr val="tx1"/>
                </a:solidFill>
                <a:effectLst/>
                <a:latin typeface="+mn-lt"/>
                <a:ea typeface="+mn-ea"/>
                <a:cs typeface="+mn-cs"/>
              </a:rPr>
              <a:t>cvtk</a:t>
            </a:r>
            <a:r>
              <a:rPr lang="en-US" sz="1200" kern="1200" dirty="0" smtClean="0">
                <a:solidFill>
                  <a:schemeClr val="tx1"/>
                </a:solidFill>
                <a:effectLst/>
                <a:latin typeface="+mn-lt"/>
                <a:ea typeface="+mn-ea"/>
                <a:cs typeface="+mn-cs"/>
              </a:rPr>
              <a:t> workflow. </a:t>
            </a:r>
          </a:p>
          <a:p>
            <a:endParaRPr lang="en-US" b="0" dirty="0"/>
          </a:p>
        </p:txBody>
      </p:sp>
      <p:sp>
        <p:nvSpPr>
          <p:cNvPr id="4" name="Slide Number Placeholder 3"/>
          <p:cNvSpPr>
            <a:spLocks noGrp="1"/>
          </p:cNvSpPr>
          <p:nvPr>
            <p:ph type="sldNum" sz="quarter" idx="10"/>
          </p:nvPr>
        </p:nvSpPr>
        <p:spPr/>
        <p:txBody>
          <a:bodyPr/>
          <a:lstStyle/>
          <a:p>
            <a:fld id="{4CD71A81-2324-4883-87C9-D9F52F3B2259}" type="slidenum">
              <a:rPr lang="en-US" smtClean="0"/>
              <a:t>20</a:t>
            </a:fld>
            <a:endParaRPr lang="en-US"/>
          </a:p>
        </p:txBody>
      </p:sp>
    </p:spTree>
    <p:extLst>
      <p:ext uri="{BB962C8B-B14F-4D97-AF65-F5344CB8AC3E}">
        <p14:creationId xmlns:p14="http://schemas.microsoft.com/office/powerpoint/2010/main" val="2217334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have low coverage sequencing about 1x coverage. I ran sequences through this variant calling pipeline to calculate genotype likelihoods, and used these filters to generate a final data set including 200000 SNPs.</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21</a:t>
            </a:fld>
            <a:endParaRPr lang="en-US"/>
          </a:p>
        </p:txBody>
      </p:sp>
    </p:spTree>
    <p:extLst>
      <p:ext uri="{BB962C8B-B14F-4D97-AF65-F5344CB8AC3E}">
        <p14:creationId xmlns:p14="http://schemas.microsoft.com/office/powerpoint/2010/main" val="3162028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After those eggs hatch, it takes about three to four years for the herring to mature and join up with other adults in large schools. At each stage of their life cycle, herring are an important food source, and because many species in a complex food web depend on Pacific herring and their eggs, it is considered keystone species. </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3</a:t>
            </a:fld>
            <a:endParaRPr lang="en-US"/>
          </a:p>
        </p:txBody>
      </p:sp>
    </p:spTree>
    <p:extLst>
      <p:ext uri="{BB962C8B-B14F-4D97-AF65-F5344CB8AC3E}">
        <p14:creationId xmlns:p14="http://schemas.microsoft.com/office/powerpoint/2010/main" val="2060078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are the sample sizes we are working with. In red is Prince William Sound where the oil spill occurred, and for </a:t>
            </a:r>
            <a:r>
              <a:rPr lang="en-US" sz="1200" kern="1200" dirty="0" err="1" smtClean="0">
                <a:solidFill>
                  <a:schemeClr val="tx1"/>
                </a:solidFill>
                <a:effectLst/>
                <a:latin typeface="+mn-lt"/>
                <a:ea typeface="+mn-ea"/>
                <a:cs typeface="+mn-cs"/>
              </a:rPr>
              <a:t>Togiak</a:t>
            </a:r>
            <a:r>
              <a:rPr lang="en-US" sz="1200" kern="1200" dirty="0" smtClean="0">
                <a:solidFill>
                  <a:schemeClr val="tx1"/>
                </a:solidFill>
                <a:effectLst/>
                <a:latin typeface="+mn-lt"/>
                <a:ea typeface="+mn-ea"/>
                <a:cs typeface="+mn-cs"/>
              </a:rPr>
              <a:t> Bay in blue, we have samples from 1991,1996,2006, and 2017. All samples come from adults, this means that READ. </a:t>
            </a:r>
            <a:r>
              <a:rPr lang="en-US" sz="1200" kern="1200" baseline="0" dirty="0" smtClean="0">
                <a:solidFill>
                  <a:schemeClr val="tx1"/>
                </a:solidFill>
                <a:effectLst/>
                <a:latin typeface="+mn-lt"/>
                <a:ea typeface="+mn-ea"/>
                <a:cs typeface="+mn-cs"/>
              </a:rPr>
              <a:t> This sampling strategy </a:t>
            </a:r>
            <a:r>
              <a:rPr lang="en-US" sz="1200" kern="1200" dirty="0" smtClean="0">
                <a:solidFill>
                  <a:schemeClr val="tx1"/>
                </a:solidFill>
                <a:effectLst/>
                <a:latin typeface="+mn-lt"/>
                <a:ea typeface="+mn-ea"/>
                <a:cs typeface="+mn-cs"/>
              </a:rPr>
              <a:t>gives us the ability to compare allele frequencies pre, and post oil spill. We can think of </a:t>
            </a:r>
            <a:r>
              <a:rPr lang="en-US" sz="1200" kern="1200" dirty="0" err="1" smtClean="0">
                <a:solidFill>
                  <a:schemeClr val="tx1"/>
                </a:solidFill>
                <a:effectLst/>
                <a:latin typeface="+mn-lt"/>
                <a:ea typeface="+mn-ea"/>
                <a:cs typeface="+mn-cs"/>
              </a:rPr>
              <a:t>Togiak</a:t>
            </a:r>
            <a:r>
              <a:rPr lang="en-US" sz="1200" kern="1200" dirty="0" smtClean="0">
                <a:solidFill>
                  <a:schemeClr val="tx1"/>
                </a:solidFill>
                <a:effectLst/>
                <a:latin typeface="+mn-lt"/>
                <a:ea typeface="+mn-ea"/>
                <a:cs typeface="+mn-cs"/>
              </a:rPr>
              <a:t> bay as our healthy reference population that was never exposed to oil and maintains a healthy population size. We also have samples that span the Pacific coast from Alaska to California, although most populations were sampled at a single time point in 2017. </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22</a:t>
            </a:fld>
            <a:endParaRPr lang="en-US"/>
          </a:p>
        </p:txBody>
      </p:sp>
    </p:spTree>
    <p:extLst>
      <p:ext uri="{BB962C8B-B14F-4D97-AF65-F5344CB8AC3E}">
        <p14:creationId xmlns:p14="http://schemas.microsoft.com/office/powerpoint/2010/main" val="3729709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is what population structure looks like, with the </a:t>
            </a:r>
            <a:r>
              <a:rPr lang="en-US" sz="1200" kern="1200" dirty="0" err="1" smtClean="0">
                <a:solidFill>
                  <a:schemeClr val="tx1"/>
                </a:solidFill>
                <a:effectLst/>
                <a:latin typeface="+mn-lt"/>
                <a:ea typeface="+mn-ea"/>
                <a:cs typeface="+mn-cs"/>
              </a:rPr>
              <a:t>Togiak</a:t>
            </a:r>
            <a:r>
              <a:rPr lang="en-US" sz="1200" kern="1200" dirty="0" smtClean="0">
                <a:solidFill>
                  <a:schemeClr val="tx1"/>
                </a:solidFill>
                <a:effectLst/>
                <a:latin typeface="+mn-lt"/>
                <a:ea typeface="+mn-ea"/>
                <a:cs typeface="+mn-cs"/>
              </a:rPr>
              <a:t> bay population separating from the </a:t>
            </a:r>
            <a:r>
              <a:rPr lang="en-US" sz="1200" kern="1200" dirty="0" err="1" smtClean="0">
                <a:solidFill>
                  <a:schemeClr val="tx1"/>
                </a:solidFill>
                <a:effectLst/>
                <a:latin typeface="+mn-lt"/>
                <a:ea typeface="+mn-ea"/>
                <a:cs typeface="+mn-cs"/>
              </a:rPr>
              <a:t>NorthEast</a:t>
            </a:r>
            <a:r>
              <a:rPr lang="en-US" sz="1200" kern="1200" dirty="0" smtClean="0">
                <a:solidFill>
                  <a:schemeClr val="tx1"/>
                </a:solidFill>
                <a:effectLst/>
                <a:latin typeface="+mn-lt"/>
                <a:ea typeface="+mn-ea"/>
                <a:cs typeface="+mn-cs"/>
              </a:rPr>
              <a:t> Pacific populations on PC1 and the California population separating out on PC2. </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23</a:t>
            </a:fld>
            <a:endParaRPr lang="en-US"/>
          </a:p>
        </p:txBody>
      </p:sp>
    </p:spTree>
    <p:extLst>
      <p:ext uri="{BB962C8B-B14F-4D97-AF65-F5344CB8AC3E}">
        <p14:creationId xmlns:p14="http://schemas.microsoft.com/office/powerpoint/2010/main" val="3593105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what the distribution of pairwise</a:t>
            </a:r>
            <a:r>
              <a:rPr lang="en-US" baseline="0" dirty="0" smtClean="0"/>
              <a:t> nucleotide diversity looks like across populations. Similar to what is seen in Atlantic herring with average pi around .002 to .003. The </a:t>
            </a:r>
            <a:r>
              <a:rPr lang="en-US" baseline="0" dirty="0" err="1" smtClean="0"/>
              <a:t>Togiak</a:t>
            </a:r>
            <a:r>
              <a:rPr lang="en-US" baseline="0" dirty="0" smtClean="0"/>
              <a:t> bay population shows the lowest levels of nucleotide diversity. The rest of the populations are pretty similar.</a:t>
            </a:r>
            <a:endParaRPr lang="en-US" dirty="0"/>
          </a:p>
        </p:txBody>
      </p:sp>
      <p:sp>
        <p:nvSpPr>
          <p:cNvPr id="4" name="Slide Number Placeholder 3"/>
          <p:cNvSpPr>
            <a:spLocks noGrp="1"/>
          </p:cNvSpPr>
          <p:nvPr>
            <p:ph type="sldNum" sz="quarter" idx="10"/>
          </p:nvPr>
        </p:nvSpPr>
        <p:spPr/>
        <p:txBody>
          <a:bodyPr/>
          <a:lstStyle/>
          <a:p>
            <a:fld id="{0D1C7B8D-03CE-4FF0-B428-837C8B92D181}" type="slidenum">
              <a:rPr lang="en-US" smtClean="0"/>
              <a:t>24</a:t>
            </a:fld>
            <a:endParaRPr lang="en-US"/>
          </a:p>
        </p:txBody>
      </p:sp>
    </p:spTree>
    <p:extLst>
      <p:ext uri="{BB962C8B-B14F-4D97-AF65-F5344CB8AC3E}">
        <p14:creationId xmlns:p14="http://schemas.microsoft.com/office/powerpoint/2010/main" val="1878197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what </a:t>
            </a:r>
            <a:r>
              <a:rPr lang="en-US" dirty="0" err="1" smtClean="0"/>
              <a:t>Fst</a:t>
            </a:r>
            <a:r>
              <a:rPr lang="en-US" dirty="0" smtClean="0"/>
              <a:t> looks like,</a:t>
            </a:r>
            <a:r>
              <a:rPr lang="en-US" baseline="0" dirty="0" smtClean="0"/>
              <a:t> and it lines up pretty well with what I showed in the PCA, with the </a:t>
            </a:r>
            <a:r>
              <a:rPr lang="en-US" baseline="0" dirty="0" err="1" smtClean="0"/>
              <a:t>Togiak</a:t>
            </a:r>
            <a:r>
              <a:rPr lang="en-US" baseline="0" dirty="0" smtClean="0"/>
              <a:t> Bay population being the most divergent, followed by the California population, and then we see very little structure among </a:t>
            </a:r>
            <a:r>
              <a:rPr lang="en-US" baseline="0" dirty="0" err="1" smtClean="0"/>
              <a:t>NorthEast</a:t>
            </a:r>
            <a:r>
              <a:rPr lang="en-US" baseline="0" dirty="0" smtClean="0"/>
              <a:t> Pacific populations. Ok, so those are just a couple of genome-wide summary statistics to give you a sense of the data I have. Now I want to use this data to test some hypotheses.</a:t>
            </a:r>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25</a:t>
            </a:fld>
            <a:endParaRPr lang="en-US"/>
          </a:p>
        </p:txBody>
      </p:sp>
    </p:spTree>
    <p:extLst>
      <p:ext uri="{BB962C8B-B14F-4D97-AF65-F5344CB8AC3E}">
        <p14:creationId xmlns:p14="http://schemas.microsoft.com/office/powerpoint/2010/main" val="2986044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Linkage</a:t>
            </a:r>
            <a:r>
              <a:rPr lang="en-US" baseline="0" dirty="0" smtClean="0"/>
              <a:t> disequilibrium</a:t>
            </a:r>
            <a:r>
              <a:rPr lang="en-US" dirty="0" smtClean="0"/>
              <a:t> decays rapidly</a:t>
            </a:r>
            <a:r>
              <a:rPr lang="en-US" baseline="0" dirty="0" smtClean="0"/>
              <a:t> and at pretty much the same rate across populations, it drops off to background levels around 200bp. Ok, so those are just a few genome-wide summary statistics I wanted to show to give you a sense of the data I’m working with. Now I want to use this data to test some hypotheses.</a:t>
            </a:r>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26</a:t>
            </a:fld>
            <a:endParaRPr lang="en-US"/>
          </a:p>
        </p:txBody>
      </p:sp>
    </p:spTree>
    <p:extLst>
      <p:ext uri="{BB962C8B-B14F-4D97-AF65-F5344CB8AC3E}">
        <p14:creationId xmlns:p14="http://schemas.microsoft.com/office/powerpoint/2010/main" val="463668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first one is related to population collapse. READ.</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27</a:t>
            </a:fld>
            <a:endParaRPr lang="en-US"/>
          </a:p>
        </p:txBody>
      </p:sp>
    </p:spTree>
    <p:extLst>
      <p:ext uri="{BB962C8B-B14F-4D97-AF65-F5344CB8AC3E}">
        <p14:creationId xmlns:p14="http://schemas.microsoft.com/office/powerpoint/2010/main" val="1304067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we measure effective population size using theta = 4Nemu we see that Ne is most variable and a little higher in PWS in red compared to the nearby healthy populations in blue and yellow. However, this is a long-term measure of effective population size that is related to coalescence time in generations. If we expect that the decline in population size happened within the past few decades, the then number of generations between samples is very low, and much lower than Ne. So we shouldn’t expect to be able to see signal of a decline in Ne using this long term measure. But, We can also look at a short-term measure </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28</a:t>
            </a:fld>
            <a:endParaRPr lang="en-US"/>
          </a:p>
        </p:txBody>
      </p:sp>
    </p:spTree>
    <p:extLst>
      <p:ext uri="{BB962C8B-B14F-4D97-AF65-F5344CB8AC3E}">
        <p14:creationId xmlns:p14="http://schemas.microsoft.com/office/powerpoint/2010/main" val="3260069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We can also look at a short-term measure of Ne that can be estimated when you have temporal sampling across generations. We can measure the variance in temporal changes in allele frequency across sampling periods, and this measure is inversely proportional to effective population size. Using this approach, we see a relatively stable population sizes in the healthy populations in blue and yellow, but an overall decline in population size in PWS between 1991 and 2017. The contemporary effective population size in PWS is similar to the other nearby healthy populations.</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29</a:t>
            </a:fld>
            <a:endParaRPr lang="en-US"/>
          </a:p>
        </p:txBody>
      </p:sp>
    </p:spTree>
    <p:extLst>
      <p:ext uri="{BB962C8B-B14F-4D97-AF65-F5344CB8AC3E}">
        <p14:creationId xmlns:p14="http://schemas.microsoft.com/office/powerpoint/2010/main" val="3498666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relating this back to our hypothesis, the short-term estimates of Ne suggest a decline in population size in Prince William Sound while the reference populations remained stable, and this is consistent with surveys measuring a decline in census population size in all three populations. I want to keep this in mind as I move onto hypotheses related to slow population recovery. </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30</a:t>
            </a:fld>
            <a:endParaRPr lang="en-US"/>
          </a:p>
        </p:txBody>
      </p:sp>
    </p:spTree>
    <p:extLst>
      <p:ext uri="{BB962C8B-B14F-4D97-AF65-F5344CB8AC3E}">
        <p14:creationId xmlns:p14="http://schemas.microsoft.com/office/powerpoint/2010/main" val="566692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Given what we know about the </a:t>
            </a:r>
            <a:r>
              <a:rPr lang="en-US" sz="1200" kern="1200" dirty="0" err="1" smtClean="0">
                <a:solidFill>
                  <a:schemeClr val="tx1"/>
                </a:solidFill>
                <a:effectLst/>
                <a:latin typeface="+mn-lt"/>
                <a:ea typeface="+mn-ea"/>
                <a:cs typeface="+mn-cs"/>
              </a:rPr>
              <a:t>atlantic</a:t>
            </a:r>
            <a:r>
              <a:rPr lang="en-US" sz="1200" kern="1200" dirty="0" smtClean="0">
                <a:solidFill>
                  <a:schemeClr val="tx1"/>
                </a:solidFill>
                <a:effectLst/>
                <a:latin typeface="+mn-lt"/>
                <a:ea typeface="+mn-ea"/>
                <a:cs typeface="+mn-cs"/>
              </a:rPr>
              <a:t> killifish populations, rapid adaptation to pollutants can favor genetic variation that impairs the function of signaling pathways important for healthy immune systems. Specifically the AHR signaling pathway. In Pacific herring it is possible that genetic variants that conferred resistance to oil exposure immediately after the spill, came at the cost of compromised immune function. In other words, variants that helped individuals survive the oil exposure are now deleterious because they disrupt the ability to mount an effective immune response. Finally, given that those deleterious alleles increased in frequency after the oil spill.</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31</a:t>
            </a:fld>
            <a:endParaRPr lang="en-US"/>
          </a:p>
        </p:txBody>
      </p:sp>
    </p:spTree>
    <p:extLst>
      <p:ext uri="{BB962C8B-B14F-4D97-AF65-F5344CB8AC3E}">
        <p14:creationId xmlns:p14="http://schemas.microsoft.com/office/powerpoint/2010/main" val="2650043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part of that complex food web includes humans. This is artwork by April White, a member of the </a:t>
            </a:r>
            <a:r>
              <a:rPr lang="en-US" sz="1200" kern="1200" dirty="0" err="1" smtClean="0">
                <a:solidFill>
                  <a:schemeClr val="tx1"/>
                </a:solidFill>
                <a:effectLst/>
                <a:latin typeface="+mn-lt"/>
                <a:ea typeface="+mn-ea"/>
                <a:cs typeface="+mn-cs"/>
              </a:rPr>
              <a:t>Haida</a:t>
            </a:r>
            <a:r>
              <a:rPr lang="en-US" sz="1200" kern="1200" dirty="0" smtClean="0">
                <a:solidFill>
                  <a:schemeClr val="tx1"/>
                </a:solidFill>
                <a:effectLst/>
                <a:latin typeface="+mn-lt"/>
                <a:ea typeface="+mn-ea"/>
                <a:cs typeface="+mn-cs"/>
              </a:rPr>
              <a:t> indigenous group from the coast of British Colombia where herring have been culturally important for centuries. The prints show many of the species that depend on herring inside a herring’s stomach, including a human down here. </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4</a:t>
            </a:fld>
            <a:endParaRPr lang="en-US"/>
          </a:p>
        </p:txBody>
      </p:sp>
    </p:spTree>
    <p:extLst>
      <p:ext uri="{BB962C8B-B14F-4D97-AF65-F5344CB8AC3E}">
        <p14:creationId xmlns:p14="http://schemas.microsoft.com/office/powerpoint/2010/main" val="341717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Given what we know about the </a:t>
            </a:r>
            <a:r>
              <a:rPr lang="en-US" sz="1200" kern="1200" dirty="0" err="1" smtClean="0">
                <a:solidFill>
                  <a:schemeClr val="tx1"/>
                </a:solidFill>
                <a:effectLst/>
                <a:latin typeface="+mn-lt"/>
                <a:ea typeface="+mn-ea"/>
                <a:cs typeface="+mn-cs"/>
              </a:rPr>
              <a:t>atlantic</a:t>
            </a:r>
            <a:r>
              <a:rPr lang="en-US" sz="1200" kern="1200" dirty="0" smtClean="0">
                <a:solidFill>
                  <a:schemeClr val="tx1"/>
                </a:solidFill>
                <a:effectLst/>
                <a:latin typeface="+mn-lt"/>
                <a:ea typeface="+mn-ea"/>
                <a:cs typeface="+mn-cs"/>
              </a:rPr>
              <a:t> killifish populations, rapid adaptation to pollutants can favor genetic variation that impairs the function of signaling pathways important for healthy immune systems. Specifically the AHR signaling pathway. In Pacific herring it is possible that genetic variants that conferred resistance to oil exposure immediately after the spill, came at the cost of compromised immune function. In other words, variants that helped individuals survive the oil exposure are now deleterious because they disrupt the ability to mount an effective immune response. Finally, given that those deleterious alleles increased in frequency after the oil spill.</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32</a:t>
            </a:fld>
            <a:endParaRPr lang="en-US"/>
          </a:p>
        </p:txBody>
      </p:sp>
    </p:spTree>
    <p:extLst>
      <p:ext uri="{BB962C8B-B14F-4D97-AF65-F5344CB8AC3E}">
        <p14:creationId xmlns:p14="http://schemas.microsoft.com/office/powerpoint/2010/main" val="796331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Given what we know about the </a:t>
            </a:r>
            <a:r>
              <a:rPr lang="en-US" sz="1200" kern="1200" dirty="0" err="1" smtClean="0">
                <a:solidFill>
                  <a:schemeClr val="tx1"/>
                </a:solidFill>
                <a:effectLst/>
                <a:latin typeface="+mn-lt"/>
                <a:ea typeface="+mn-ea"/>
                <a:cs typeface="+mn-cs"/>
              </a:rPr>
              <a:t>atlantic</a:t>
            </a:r>
            <a:r>
              <a:rPr lang="en-US" sz="1200" kern="1200" dirty="0" smtClean="0">
                <a:solidFill>
                  <a:schemeClr val="tx1"/>
                </a:solidFill>
                <a:effectLst/>
                <a:latin typeface="+mn-lt"/>
                <a:ea typeface="+mn-ea"/>
                <a:cs typeface="+mn-cs"/>
              </a:rPr>
              <a:t> killifish populations, rapid adaptation to pollutants can favor genetic variation that impairs the function of signaling pathways important for healthy immune systems. Specifically the AHR signaling pathway. In Pacific herring it is possible that genetic variants that conferred resistance to oil exposure immediately after the spill, came at the cost of compromised immune function. In other words, variants that helped individuals survive the oil exposure are now deleterious because they disrupt the ability to mount an effective immune response. Finally, given that those deleterious alleles increased in frequency after the oil spill.</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33</a:t>
            </a:fld>
            <a:endParaRPr lang="en-US"/>
          </a:p>
        </p:txBody>
      </p:sp>
    </p:spTree>
    <p:extLst>
      <p:ext uri="{BB962C8B-B14F-4D97-AF65-F5344CB8AC3E}">
        <p14:creationId xmlns:p14="http://schemas.microsoft.com/office/powerpoint/2010/main" val="33622656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test this I characterized loss of function alleles within each population using an </a:t>
            </a:r>
            <a:r>
              <a:rPr lang="en-US" sz="1200" kern="1200" dirty="0" err="1" smtClean="0">
                <a:solidFill>
                  <a:schemeClr val="tx1"/>
                </a:solidFill>
                <a:effectLst/>
                <a:latin typeface="+mn-lt"/>
                <a:ea typeface="+mn-ea"/>
                <a:cs typeface="+mn-cs"/>
              </a:rPr>
              <a:t>Ensembl</a:t>
            </a:r>
            <a:r>
              <a:rPr lang="en-US" sz="1200" kern="1200" dirty="0" smtClean="0">
                <a:solidFill>
                  <a:schemeClr val="tx1"/>
                </a:solidFill>
                <a:effectLst/>
                <a:latin typeface="+mn-lt"/>
                <a:ea typeface="+mn-ea"/>
                <a:cs typeface="+mn-cs"/>
              </a:rPr>
              <a:t> tool called variant effect predictor. I am assuming that particular loss-of-function alleles are deleterious because they are predicted to disrupt gene function. I input a bed file with reference and alternate alleles, and the tool searches across 24000 genes that are annotated for the </a:t>
            </a:r>
            <a:r>
              <a:rPr lang="en-US" sz="1200" kern="1200" dirty="0" err="1" smtClean="0">
                <a:solidFill>
                  <a:schemeClr val="tx1"/>
                </a:solidFill>
                <a:effectLst/>
                <a:latin typeface="+mn-lt"/>
                <a:ea typeface="+mn-ea"/>
                <a:cs typeface="+mn-cs"/>
              </a:rPr>
              <a:t>atlantic</a:t>
            </a:r>
            <a:r>
              <a:rPr lang="en-US" sz="1200" kern="1200" dirty="0" smtClean="0">
                <a:solidFill>
                  <a:schemeClr val="tx1"/>
                </a:solidFill>
                <a:effectLst/>
                <a:latin typeface="+mn-lt"/>
                <a:ea typeface="+mn-ea"/>
                <a:cs typeface="+mn-cs"/>
              </a:rPr>
              <a:t> herring reference genome, and reports how many of my alleles would cause different categories of coding mutations. Here I’m showing the number of stop gained, stop lost, and start lost mutations that would likely disrupt gene function.</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34</a:t>
            </a:fld>
            <a:endParaRPr lang="en-US"/>
          </a:p>
        </p:txBody>
      </p:sp>
    </p:spTree>
    <p:extLst>
      <p:ext uri="{BB962C8B-B14F-4D97-AF65-F5344CB8AC3E}">
        <p14:creationId xmlns:p14="http://schemas.microsoft.com/office/powerpoint/2010/main" val="3638459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test this I characterized loss of function alleles within each population using an </a:t>
            </a:r>
            <a:r>
              <a:rPr lang="en-US" sz="1200" kern="1200" dirty="0" err="1" smtClean="0">
                <a:solidFill>
                  <a:schemeClr val="tx1"/>
                </a:solidFill>
                <a:effectLst/>
                <a:latin typeface="+mn-lt"/>
                <a:ea typeface="+mn-ea"/>
                <a:cs typeface="+mn-cs"/>
              </a:rPr>
              <a:t>Ensembl</a:t>
            </a:r>
            <a:r>
              <a:rPr lang="en-US" sz="1200" kern="1200" dirty="0" smtClean="0">
                <a:solidFill>
                  <a:schemeClr val="tx1"/>
                </a:solidFill>
                <a:effectLst/>
                <a:latin typeface="+mn-lt"/>
                <a:ea typeface="+mn-ea"/>
                <a:cs typeface="+mn-cs"/>
              </a:rPr>
              <a:t> tool called variant effect predictor. I am assuming that particular loss-of-function alleles are deleterious because they are predicted to disrupt gene function. I input a bed file with reference and alternate alleles, and the tool searches across 24000 genes that are annotated for the </a:t>
            </a:r>
            <a:r>
              <a:rPr lang="en-US" sz="1200" kern="1200" dirty="0" err="1" smtClean="0">
                <a:solidFill>
                  <a:schemeClr val="tx1"/>
                </a:solidFill>
                <a:effectLst/>
                <a:latin typeface="+mn-lt"/>
                <a:ea typeface="+mn-ea"/>
                <a:cs typeface="+mn-cs"/>
              </a:rPr>
              <a:t>atlantic</a:t>
            </a:r>
            <a:r>
              <a:rPr lang="en-US" sz="1200" kern="1200" dirty="0" smtClean="0">
                <a:solidFill>
                  <a:schemeClr val="tx1"/>
                </a:solidFill>
                <a:effectLst/>
                <a:latin typeface="+mn-lt"/>
                <a:ea typeface="+mn-ea"/>
                <a:cs typeface="+mn-cs"/>
              </a:rPr>
              <a:t> herring reference genome, and reports how many of my alleles would cause different categories of coding mutations. Here I’m showing the number of stop gained, stop lost, and start lost mutations that would likely disrupt gene function.</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35</a:t>
            </a:fld>
            <a:endParaRPr lang="en-US"/>
          </a:p>
        </p:txBody>
      </p:sp>
    </p:spTree>
    <p:extLst>
      <p:ext uri="{BB962C8B-B14F-4D97-AF65-F5344CB8AC3E}">
        <p14:creationId xmlns:p14="http://schemas.microsoft.com/office/powerpoint/2010/main" val="14886299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test this I characterized loss of function alleles within each population using an </a:t>
            </a:r>
            <a:r>
              <a:rPr lang="en-US" sz="1200" kern="1200" dirty="0" err="1" smtClean="0">
                <a:solidFill>
                  <a:schemeClr val="tx1"/>
                </a:solidFill>
                <a:effectLst/>
                <a:latin typeface="+mn-lt"/>
                <a:ea typeface="+mn-ea"/>
                <a:cs typeface="+mn-cs"/>
              </a:rPr>
              <a:t>Ensembl</a:t>
            </a:r>
            <a:r>
              <a:rPr lang="en-US" sz="1200" kern="1200" dirty="0" smtClean="0">
                <a:solidFill>
                  <a:schemeClr val="tx1"/>
                </a:solidFill>
                <a:effectLst/>
                <a:latin typeface="+mn-lt"/>
                <a:ea typeface="+mn-ea"/>
                <a:cs typeface="+mn-cs"/>
              </a:rPr>
              <a:t> tool called variant effect predictor. I am assuming that particular loss-of-function alleles are deleterious because they are predicted to disrupt gene function. I input a bed file with reference and alternate alleles, and the tool searches across 24000 genes that are annotated for the </a:t>
            </a:r>
            <a:r>
              <a:rPr lang="en-US" sz="1200" kern="1200" dirty="0" err="1" smtClean="0">
                <a:solidFill>
                  <a:schemeClr val="tx1"/>
                </a:solidFill>
                <a:effectLst/>
                <a:latin typeface="+mn-lt"/>
                <a:ea typeface="+mn-ea"/>
                <a:cs typeface="+mn-cs"/>
              </a:rPr>
              <a:t>atlantic</a:t>
            </a:r>
            <a:r>
              <a:rPr lang="en-US" sz="1200" kern="1200" dirty="0" smtClean="0">
                <a:solidFill>
                  <a:schemeClr val="tx1"/>
                </a:solidFill>
                <a:effectLst/>
                <a:latin typeface="+mn-lt"/>
                <a:ea typeface="+mn-ea"/>
                <a:cs typeface="+mn-cs"/>
              </a:rPr>
              <a:t> herring reference genome, and reports how many of my alleles would cause different categories of coding mutations. Here I’m showing the number of stop gained, stop lost, and start lost mutations that would likely disrupt gene function.</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36</a:t>
            </a:fld>
            <a:endParaRPr lang="en-US"/>
          </a:p>
        </p:txBody>
      </p:sp>
    </p:spTree>
    <p:extLst>
      <p:ext uri="{BB962C8B-B14F-4D97-AF65-F5344CB8AC3E}">
        <p14:creationId xmlns:p14="http://schemas.microsoft.com/office/powerpoint/2010/main" val="3770333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I’m showing the allele frequencies for each of these predicted mutations across all populations. As you can see, there wasn’t much difference between populations, particularly between PWS and nearby healthy populations in blue and yellow. Furthermore, there wasn’t a big difference between pre- and post- oil spill samples in prince William sound. So</a:t>
            </a:r>
            <a:r>
              <a:rPr lang="en-US" sz="1200" kern="1200" baseline="0" dirty="0" smtClean="0">
                <a:solidFill>
                  <a:schemeClr val="tx1"/>
                </a:solidFill>
                <a:effectLst/>
                <a:latin typeface="+mn-lt"/>
                <a:ea typeface="+mn-ea"/>
                <a:cs typeface="+mn-cs"/>
              </a:rPr>
              <a:t> relating this back to our hypothesis,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37</a:t>
            </a:fld>
            <a:endParaRPr lang="en-US"/>
          </a:p>
        </p:txBody>
      </p:sp>
    </p:spTree>
    <p:extLst>
      <p:ext uri="{BB962C8B-B14F-4D97-AF65-F5344CB8AC3E}">
        <p14:creationId xmlns:p14="http://schemas.microsoft.com/office/powerpoint/2010/main" val="943987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relating this back to our hypothesis, these results do not suggest that population recovery is limited by an overall increase in mutation load. In other words, we don’t see a general increase in the frequency of deleterious alleles in Prince William Sound. However, what if instead of an overall increase in deleterious mutations, there are very specific mutations that are important, like we see in the killifish system? If a gene is important for surviving oil exposure </a:t>
            </a:r>
            <a:r>
              <a:rPr lang="en-US" sz="1200" i="1" kern="1200" dirty="0" smtClean="0">
                <a:solidFill>
                  <a:schemeClr val="tx1"/>
                </a:solidFill>
                <a:effectLst/>
                <a:latin typeface="+mn-lt"/>
                <a:ea typeface="+mn-ea"/>
                <a:cs typeface="+mn-cs"/>
              </a:rPr>
              <a:t>and</a:t>
            </a:r>
            <a:r>
              <a:rPr lang="en-US" sz="1200" kern="1200" dirty="0" smtClean="0">
                <a:solidFill>
                  <a:schemeClr val="tx1"/>
                </a:solidFill>
                <a:effectLst/>
                <a:latin typeface="+mn-lt"/>
                <a:ea typeface="+mn-ea"/>
                <a:cs typeface="+mn-cs"/>
              </a:rPr>
              <a:t> disease exposure as we predict, then that gene region should show signs of fluctuating selection. </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38</a:t>
            </a:fld>
            <a:endParaRPr lang="en-US"/>
          </a:p>
        </p:txBody>
      </p:sp>
    </p:spTree>
    <p:extLst>
      <p:ext uri="{BB962C8B-B14F-4D97-AF65-F5344CB8AC3E}">
        <p14:creationId xmlns:p14="http://schemas.microsoft.com/office/powerpoint/2010/main" val="3331466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key to this hypothesis is that selection pressures in PWS changed from oil exposure to disease exposure, while selection pressures were presumably more stable in nearby populations. So next I wanted to look for regions of the genome that showed shifts in allele frequencies consistent with this change in selection pressures. In other words, I want to look for regions of the genome where allele frequency shifts changed direction, and I’m going to do that by measuring this delta Z statistic across genomic windows.</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40</a:t>
            </a:fld>
            <a:endParaRPr lang="en-US"/>
          </a:p>
        </p:txBody>
      </p:sp>
    </p:spTree>
    <p:extLst>
      <p:ext uri="{BB962C8B-B14F-4D97-AF65-F5344CB8AC3E}">
        <p14:creationId xmlns:p14="http://schemas.microsoft.com/office/powerpoint/2010/main" val="2844774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other words, I want to look for regions of the genome where allele frequency shifts changed direction, and I’m going to do that by measuring this delta Z statistic across genomic windows. So for example, if there was this minor allele that increased in frequency between 1991 and 1996, and then decreased again between 1996 and 2006, we would see a positive delta z in this comparison and a negative delta z in the later comparison. </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41</a:t>
            </a:fld>
            <a:endParaRPr lang="en-US"/>
          </a:p>
        </p:txBody>
      </p:sp>
    </p:spTree>
    <p:extLst>
      <p:ext uri="{BB962C8B-B14F-4D97-AF65-F5344CB8AC3E}">
        <p14:creationId xmlns:p14="http://schemas.microsoft.com/office/powerpoint/2010/main" val="27215302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Since AHR signaling genes were important in the Killifish system, I first looked for frequency shifts at those genes. These are two genes in that pathway, </a:t>
            </a:r>
            <a:r>
              <a:rPr lang="en-US" sz="1200" kern="1200" dirty="0" err="1" smtClean="0">
                <a:solidFill>
                  <a:schemeClr val="tx1"/>
                </a:solidFill>
                <a:effectLst/>
                <a:latin typeface="+mn-lt"/>
                <a:ea typeface="+mn-ea"/>
                <a:cs typeface="+mn-cs"/>
              </a:rPr>
              <a:t>aip</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arnt</a:t>
            </a:r>
            <a:r>
              <a:rPr lang="en-US" sz="1200" kern="1200" dirty="0" smtClean="0">
                <a:solidFill>
                  <a:schemeClr val="tx1"/>
                </a:solidFill>
                <a:effectLst/>
                <a:latin typeface="+mn-lt"/>
                <a:ea typeface="+mn-ea"/>
                <a:cs typeface="+mn-cs"/>
              </a:rPr>
              <a:t>, and we can see that minor allele frequencies increased between 1991 and 1996 around the </a:t>
            </a:r>
            <a:r>
              <a:rPr lang="en-US" sz="1200" kern="1200" dirty="0" err="1" smtClean="0">
                <a:solidFill>
                  <a:schemeClr val="tx1"/>
                </a:solidFill>
                <a:effectLst/>
                <a:latin typeface="+mn-lt"/>
                <a:ea typeface="+mn-ea"/>
                <a:cs typeface="+mn-cs"/>
              </a:rPr>
              <a:t>arnt</a:t>
            </a:r>
            <a:r>
              <a:rPr lang="en-US" sz="1200" kern="1200" dirty="0" smtClean="0">
                <a:solidFill>
                  <a:schemeClr val="tx1"/>
                </a:solidFill>
                <a:effectLst/>
                <a:latin typeface="+mn-lt"/>
                <a:ea typeface="+mn-ea"/>
                <a:cs typeface="+mn-cs"/>
              </a:rPr>
              <a:t> gene in Prince William Sound, but decreased in the healthy </a:t>
            </a:r>
            <a:r>
              <a:rPr lang="en-US" sz="1200" kern="1200" dirty="0" err="1" smtClean="0">
                <a:solidFill>
                  <a:schemeClr val="tx1"/>
                </a:solidFill>
                <a:effectLst/>
                <a:latin typeface="+mn-lt"/>
                <a:ea typeface="+mn-ea"/>
                <a:cs typeface="+mn-cs"/>
              </a:rPr>
              <a:t>Togiak</a:t>
            </a:r>
            <a:r>
              <a:rPr lang="en-US" sz="1200" kern="1200" dirty="0" smtClean="0">
                <a:solidFill>
                  <a:schemeClr val="tx1"/>
                </a:solidFill>
                <a:effectLst/>
                <a:latin typeface="+mn-lt"/>
                <a:ea typeface="+mn-ea"/>
                <a:cs typeface="+mn-cs"/>
              </a:rPr>
              <a:t> Bay population. Then between 1996 and 2006 we see that allele frequencies changed less drastically in both populations. So these are just two genes on chromosome 20. If we zoom out and look at allele frequency shifts genome wide between 1991 and 1996, we see these two </a:t>
            </a:r>
            <a:r>
              <a:rPr lang="en-US" sz="1200" kern="1200" dirty="0" err="1" smtClean="0">
                <a:solidFill>
                  <a:schemeClr val="tx1"/>
                </a:solidFill>
                <a:effectLst/>
                <a:latin typeface="+mn-lt"/>
                <a:ea typeface="+mn-ea"/>
                <a:cs typeface="+mn-cs"/>
              </a:rPr>
              <a:t>huuuuge</a:t>
            </a:r>
            <a:r>
              <a:rPr lang="en-US" sz="1200" kern="1200" dirty="0" smtClean="0">
                <a:solidFill>
                  <a:schemeClr val="tx1"/>
                </a:solidFill>
                <a:effectLst/>
                <a:latin typeface="+mn-lt"/>
                <a:ea typeface="+mn-ea"/>
                <a:cs typeface="+mn-cs"/>
              </a:rPr>
              <a:t> dips on </a:t>
            </a:r>
            <a:r>
              <a:rPr lang="en-US" sz="1200" kern="1200" dirty="0" err="1" smtClean="0">
                <a:solidFill>
                  <a:schemeClr val="tx1"/>
                </a:solidFill>
                <a:effectLst/>
                <a:latin typeface="+mn-lt"/>
                <a:ea typeface="+mn-ea"/>
                <a:cs typeface="+mn-cs"/>
              </a:rPr>
              <a:t>chr</a:t>
            </a:r>
            <a:r>
              <a:rPr lang="en-US" sz="1200" kern="1200" dirty="0" smtClean="0">
                <a:solidFill>
                  <a:schemeClr val="tx1"/>
                </a:solidFill>
                <a:effectLst/>
                <a:latin typeface="+mn-lt"/>
                <a:ea typeface="+mn-ea"/>
                <a:cs typeface="+mn-cs"/>
              </a:rPr>
              <a:t> 7 and 12. Then if we look between 1996 and 2006, we see a reversal in the direction of allele frequency change. Now I’ll zoom in on this chromosome, chromosome 7. We see shifts in the healthy </a:t>
            </a:r>
            <a:r>
              <a:rPr lang="en-US" sz="1200" kern="1200" dirty="0" err="1" smtClean="0">
                <a:solidFill>
                  <a:schemeClr val="tx1"/>
                </a:solidFill>
                <a:effectLst/>
                <a:latin typeface="+mn-lt"/>
                <a:ea typeface="+mn-ea"/>
                <a:cs typeface="+mn-cs"/>
              </a:rPr>
              <a:t>Togiak</a:t>
            </a:r>
            <a:r>
              <a:rPr lang="en-US" sz="1200" kern="1200" dirty="0" smtClean="0">
                <a:solidFill>
                  <a:schemeClr val="tx1"/>
                </a:solidFill>
                <a:effectLst/>
                <a:latin typeface="+mn-lt"/>
                <a:ea typeface="+mn-ea"/>
                <a:cs typeface="+mn-cs"/>
              </a:rPr>
              <a:t> bay population in blue too, but we see that the reversal only occurs in PWS.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42</a:t>
            </a:fld>
            <a:endParaRPr lang="en-US"/>
          </a:p>
        </p:txBody>
      </p:sp>
    </p:spTree>
    <p:extLst>
      <p:ext uri="{BB962C8B-B14F-4D97-AF65-F5344CB8AC3E}">
        <p14:creationId xmlns:p14="http://schemas.microsoft.com/office/powerpoint/2010/main" val="3967160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commercial fisheries in Alaska began in the late 1800s and expanded rapidly, with</a:t>
            </a:r>
            <a:r>
              <a:rPr lang="en-US" baseline="0" dirty="0" smtClean="0"/>
              <a:t> </a:t>
            </a:r>
            <a:r>
              <a:rPr lang="en-US" dirty="0" smtClean="0"/>
              <a:t>catches in the thousands of tons by the early 1900s. Today</a:t>
            </a:r>
            <a:r>
              <a:rPr lang="en-US" baseline="0" dirty="0" smtClean="0"/>
              <a:t>, Pacific herring remain ecologically, culturally, and commercially important species. So we want to be able to understand how populations change over time in order to maintain healthy ecosystems and manage sustainable fisheries. </a:t>
            </a:r>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5</a:t>
            </a:fld>
            <a:endParaRPr lang="en-US"/>
          </a:p>
        </p:txBody>
      </p:sp>
    </p:spTree>
    <p:extLst>
      <p:ext uri="{BB962C8B-B14F-4D97-AF65-F5344CB8AC3E}">
        <p14:creationId xmlns:p14="http://schemas.microsoft.com/office/powerpoint/2010/main" val="19316518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we zoom out and look at allele frequency shifts genome wide between 1991 and 1996, we see these two </a:t>
            </a:r>
            <a:r>
              <a:rPr lang="en-US" sz="1200" kern="1200" dirty="0" err="1" smtClean="0">
                <a:solidFill>
                  <a:schemeClr val="tx1"/>
                </a:solidFill>
                <a:effectLst/>
                <a:latin typeface="+mn-lt"/>
                <a:ea typeface="+mn-ea"/>
                <a:cs typeface="+mn-cs"/>
              </a:rPr>
              <a:t>huuuuge</a:t>
            </a:r>
            <a:r>
              <a:rPr lang="en-US" sz="1200" kern="1200" dirty="0" smtClean="0">
                <a:solidFill>
                  <a:schemeClr val="tx1"/>
                </a:solidFill>
                <a:effectLst/>
                <a:latin typeface="+mn-lt"/>
                <a:ea typeface="+mn-ea"/>
                <a:cs typeface="+mn-cs"/>
              </a:rPr>
              <a:t> dips on </a:t>
            </a:r>
            <a:r>
              <a:rPr lang="en-US" sz="1200" kern="1200" dirty="0" err="1" smtClean="0">
                <a:solidFill>
                  <a:schemeClr val="tx1"/>
                </a:solidFill>
                <a:effectLst/>
                <a:latin typeface="+mn-lt"/>
                <a:ea typeface="+mn-ea"/>
                <a:cs typeface="+mn-cs"/>
              </a:rPr>
              <a:t>chr</a:t>
            </a:r>
            <a:r>
              <a:rPr lang="en-US" sz="1200" kern="1200" dirty="0" smtClean="0">
                <a:solidFill>
                  <a:schemeClr val="tx1"/>
                </a:solidFill>
                <a:effectLst/>
                <a:latin typeface="+mn-lt"/>
                <a:ea typeface="+mn-ea"/>
                <a:cs typeface="+mn-cs"/>
              </a:rPr>
              <a:t> 7 and 12. Then if we look between 1996 and 2006, we see a reversal in the direction of allele frequency change. Now I’ll zoom in on this chromosome, chromosome 7. We see shifts in the healthy </a:t>
            </a:r>
            <a:r>
              <a:rPr lang="en-US" sz="1200" kern="1200" dirty="0" err="1" smtClean="0">
                <a:solidFill>
                  <a:schemeClr val="tx1"/>
                </a:solidFill>
                <a:effectLst/>
                <a:latin typeface="+mn-lt"/>
                <a:ea typeface="+mn-ea"/>
                <a:cs typeface="+mn-cs"/>
              </a:rPr>
              <a:t>Togiak</a:t>
            </a:r>
            <a:r>
              <a:rPr lang="en-US" sz="1200" kern="1200" dirty="0" smtClean="0">
                <a:solidFill>
                  <a:schemeClr val="tx1"/>
                </a:solidFill>
                <a:effectLst/>
                <a:latin typeface="+mn-lt"/>
                <a:ea typeface="+mn-ea"/>
                <a:cs typeface="+mn-cs"/>
              </a:rPr>
              <a:t> bay population in blue too, but we see that the reversal only occurs in PWS.</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43</a:t>
            </a:fld>
            <a:endParaRPr lang="en-US"/>
          </a:p>
        </p:txBody>
      </p:sp>
    </p:spTree>
    <p:extLst>
      <p:ext uri="{BB962C8B-B14F-4D97-AF65-F5344CB8AC3E}">
        <p14:creationId xmlns:p14="http://schemas.microsoft.com/office/powerpoint/2010/main" val="654126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we zoom out and look at allele frequency shifts genome wide between 1991 and 1996, we see these two </a:t>
            </a:r>
            <a:r>
              <a:rPr lang="en-US" sz="1200" kern="1200" dirty="0" err="1" smtClean="0">
                <a:solidFill>
                  <a:schemeClr val="tx1"/>
                </a:solidFill>
                <a:effectLst/>
                <a:latin typeface="+mn-lt"/>
                <a:ea typeface="+mn-ea"/>
                <a:cs typeface="+mn-cs"/>
              </a:rPr>
              <a:t>huuuuge</a:t>
            </a:r>
            <a:r>
              <a:rPr lang="en-US" sz="1200" kern="1200" dirty="0" smtClean="0">
                <a:solidFill>
                  <a:schemeClr val="tx1"/>
                </a:solidFill>
                <a:effectLst/>
                <a:latin typeface="+mn-lt"/>
                <a:ea typeface="+mn-ea"/>
                <a:cs typeface="+mn-cs"/>
              </a:rPr>
              <a:t> dips on </a:t>
            </a:r>
            <a:r>
              <a:rPr lang="en-US" sz="1200" kern="1200" dirty="0" err="1" smtClean="0">
                <a:solidFill>
                  <a:schemeClr val="tx1"/>
                </a:solidFill>
                <a:effectLst/>
                <a:latin typeface="+mn-lt"/>
                <a:ea typeface="+mn-ea"/>
                <a:cs typeface="+mn-cs"/>
              </a:rPr>
              <a:t>chr</a:t>
            </a:r>
            <a:r>
              <a:rPr lang="en-US" sz="1200" kern="1200" dirty="0" smtClean="0">
                <a:solidFill>
                  <a:schemeClr val="tx1"/>
                </a:solidFill>
                <a:effectLst/>
                <a:latin typeface="+mn-lt"/>
                <a:ea typeface="+mn-ea"/>
                <a:cs typeface="+mn-cs"/>
              </a:rPr>
              <a:t> 7 and 12. Then if we look between 1996 and 2006, we see a reversal in the direction of allele frequency change. Now I’ll zoom in on this chromosome, chromosome 7. We see shifts in the healthy </a:t>
            </a:r>
            <a:r>
              <a:rPr lang="en-US" sz="1200" kern="1200" dirty="0" err="1" smtClean="0">
                <a:solidFill>
                  <a:schemeClr val="tx1"/>
                </a:solidFill>
                <a:effectLst/>
                <a:latin typeface="+mn-lt"/>
                <a:ea typeface="+mn-ea"/>
                <a:cs typeface="+mn-cs"/>
              </a:rPr>
              <a:t>Togiak</a:t>
            </a:r>
            <a:r>
              <a:rPr lang="en-US" sz="1200" kern="1200" dirty="0" smtClean="0">
                <a:solidFill>
                  <a:schemeClr val="tx1"/>
                </a:solidFill>
                <a:effectLst/>
                <a:latin typeface="+mn-lt"/>
                <a:ea typeface="+mn-ea"/>
                <a:cs typeface="+mn-cs"/>
              </a:rPr>
              <a:t> bay population in blue too, but we see that the reversal only occurs in PWS.</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44</a:t>
            </a:fld>
            <a:endParaRPr lang="en-US"/>
          </a:p>
        </p:txBody>
      </p:sp>
    </p:spTree>
    <p:extLst>
      <p:ext uri="{BB962C8B-B14F-4D97-AF65-F5344CB8AC3E}">
        <p14:creationId xmlns:p14="http://schemas.microsoft.com/office/powerpoint/2010/main" val="13713767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see significant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shifts in the healthy </a:t>
            </a:r>
            <a:r>
              <a:rPr lang="en-US" sz="1200" kern="1200" dirty="0" err="1" smtClean="0">
                <a:solidFill>
                  <a:schemeClr val="tx1"/>
                </a:solidFill>
                <a:effectLst/>
                <a:latin typeface="+mn-lt"/>
                <a:ea typeface="+mn-ea"/>
                <a:cs typeface="+mn-cs"/>
              </a:rPr>
              <a:t>Togiak</a:t>
            </a:r>
            <a:r>
              <a:rPr lang="en-US" sz="1200" kern="1200" dirty="0" smtClean="0">
                <a:solidFill>
                  <a:schemeClr val="tx1"/>
                </a:solidFill>
                <a:effectLst/>
                <a:latin typeface="+mn-lt"/>
                <a:ea typeface="+mn-ea"/>
                <a:cs typeface="+mn-cs"/>
              </a:rPr>
              <a:t> bay population in blue too, but we see that the reversal only occurs in PWS. </a:t>
            </a:r>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45</a:t>
            </a:fld>
            <a:endParaRPr lang="en-US"/>
          </a:p>
        </p:txBody>
      </p:sp>
    </p:spTree>
    <p:extLst>
      <p:ext uri="{BB962C8B-B14F-4D97-AF65-F5344CB8AC3E}">
        <p14:creationId xmlns:p14="http://schemas.microsoft.com/office/powerpoint/2010/main" val="12369756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the future we want to pair this analysis with measures of temporal covariance in allele frequency change to identify signatures</a:t>
            </a:r>
            <a:r>
              <a:rPr lang="en-US" sz="1200" kern="1200" baseline="0" dirty="0" smtClean="0">
                <a:solidFill>
                  <a:schemeClr val="tx1"/>
                </a:solidFill>
                <a:effectLst/>
                <a:latin typeface="+mn-lt"/>
                <a:ea typeface="+mn-ea"/>
                <a:cs typeface="+mn-cs"/>
              </a:rPr>
              <a:t> of polygenic selection</a:t>
            </a:r>
            <a:r>
              <a:rPr lang="en-US" sz="1200" kern="1200" dirty="0" smtClean="0">
                <a:solidFill>
                  <a:schemeClr val="tx1"/>
                </a:solidFill>
                <a:effectLst/>
                <a:latin typeface="+mn-lt"/>
                <a:ea typeface="+mn-ea"/>
                <a:cs typeface="+mn-cs"/>
              </a:rPr>
              <a:t>. Under drift, we expect random changes in allele frequencies across generations, so that the covariance in allele frequency change between generations is around zero. Under directional selection we expect a positive covariance. This</a:t>
            </a:r>
            <a:r>
              <a:rPr lang="en-US" sz="1200" kern="1200" baseline="0" dirty="0" smtClean="0">
                <a:solidFill>
                  <a:schemeClr val="tx1"/>
                </a:solidFill>
                <a:effectLst/>
                <a:latin typeface="+mn-lt"/>
                <a:ea typeface="+mn-ea"/>
                <a:cs typeface="+mn-cs"/>
              </a:rPr>
              <a:t> is due to the effects of linked selection. If we imagine there was an allele that was o</a:t>
            </a:r>
            <a:r>
              <a:rPr lang="en-US" sz="1200" kern="1200" dirty="0" smtClean="0">
                <a:solidFill>
                  <a:schemeClr val="tx1"/>
                </a:solidFill>
                <a:effectLst/>
                <a:latin typeface="+mn-lt"/>
                <a:ea typeface="+mn-ea"/>
                <a:cs typeface="+mn-cs"/>
              </a:rPr>
              <a:t>n an advantageous background, it would increase in frequency between generation 1 and generation 2, leading to a positive change in allele frequency. As long as that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allele remained associated with this advantageous background, it</a:t>
            </a:r>
            <a:r>
              <a:rPr lang="en-US" sz="1200" kern="1200" baseline="0" dirty="0" smtClean="0">
                <a:solidFill>
                  <a:schemeClr val="tx1"/>
                </a:solidFill>
                <a:effectLst/>
                <a:latin typeface="+mn-lt"/>
                <a:ea typeface="+mn-ea"/>
                <a:cs typeface="+mn-cs"/>
              </a:rPr>
              <a:t> is also</a:t>
            </a:r>
            <a:r>
              <a:rPr lang="en-US" sz="1200" kern="1200" dirty="0" smtClean="0">
                <a:solidFill>
                  <a:schemeClr val="tx1"/>
                </a:solidFill>
                <a:effectLst/>
                <a:latin typeface="+mn-lt"/>
                <a:ea typeface="+mn-ea"/>
                <a:cs typeface="+mn-cs"/>
              </a:rPr>
              <a:t> expected to increase in frequency in later generations.</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his creates a positive temporal covariance.</a:t>
            </a:r>
            <a:r>
              <a:rPr lang="en-US" sz="1200" kern="1200" baseline="0" dirty="0" smtClean="0">
                <a:solidFill>
                  <a:schemeClr val="tx1"/>
                </a:solidFill>
                <a:effectLst/>
                <a:latin typeface="+mn-lt"/>
                <a:ea typeface="+mn-ea"/>
                <a:cs typeface="+mn-cs"/>
              </a:rPr>
              <a:t> Another important thing is that, under selection, this covariance will be higher for </a:t>
            </a:r>
            <a:r>
              <a:rPr lang="en-US" sz="1200" kern="1200" baseline="0" dirty="0" err="1" smtClean="0">
                <a:solidFill>
                  <a:schemeClr val="tx1"/>
                </a:solidFill>
                <a:effectLst/>
                <a:latin typeface="+mn-lt"/>
                <a:ea typeface="+mn-ea"/>
                <a:cs typeface="+mn-cs"/>
              </a:rPr>
              <a:t>snps</a:t>
            </a:r>
            <a:r>
              <a:rPr lang="en-US" sz="1200" kern="1200" baseline="0" dirty="0" smtClean="0">
                <a:solidFill>
                  <a:schemeClr val="tx1"/>
                </a:solidFill>
                <a:effectLst/>
                <a:latin typeface="+mn-lt"/>
                <a:ea typeface="+mn-ea"/>
                <a:cs typeface="+mn-cs"/>
              </a:rPr>
              <a:t> that are more tightly linked. </a:t>
            </a:r>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46</a:t>
            </a:fld>
            <a:endParaRPr lang="en-US"/>
          </a:p>
        </p:txBody>
      </p:sp>
    </p:spTree>
    <p:extLst>
      <p:ext uri="{BB962C8B-B14F-4D97-AF65-F5344CB8AC3E}">
        <p14:creationId xmlns:p14="http://schemas.microsoft.com/office/powerpoint/2010/main" val="19239910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this is still very much a work in progress,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Vince just sent me these</a:t>
            </a:r>
            <a:r>
              <a:rPr lang="en-US" sz="1200" kern="1200" baseline="0" dirty="0" smtClean="0">
                <a:solidFill>
                  <a:schemeClr val="tx1"/>
                </a:solidFill>
                <a:effectLst/>
                <a:latin typeface="+mn-lt"/>
                <a:ea typeface="+mn-ea"/>
                <a:cs typeface="+mn-cs"/>
              </a:rPr>
              <a:t> latest</a:t>
            </a:r>
            <a:r>
              <a:rPr lang="en-US" sz="1200" kern="1200" dirty="0" smtClean="0">
                <a:solidFill>
                  <a:schemeClr val="tx1"/>
                </a:solidFill>
                <a:effectLst/>
                <a:latin typeface="+mn-lt"/>
                <a:ea typeface="+mn-ea"/>
                <a:cs typeface="+mn-cs"/>
              </a:rPr>
              <a:t> results on Friday.</a:t>
            </a:r>
            <a:r>
              <a:rPr lang="en-US" sz="1200" kern="1200" baseline="0" dirty="0" smtClean="0">
                <a:solidFill>
                  <a:schemeClr val="tx1"/>
                </a:solidFill>
                <a:effectLst/>
                <a:latin typeface="+mn-lt"/>
                <a:ea typeface="+mn-ea"/>
                <a:cs typeface="+mn-cs"/>
              </a:rPr>
              <a:t> So this is preliminary, but I think it will help show how we are thinking about selection in this system. Also, this stuff is just really cool and I’m excited about it. </a:t>
            </a:r>
            <a:r>
              <a:rPr lang="en-US" dirty="0" smtClean="0"/>
              <a:t>So here we are looking at </a:t>
            </a:r>
            <a:r>
              <a:rPr lang="en-US" baseline="0" dirty="0" smtClean="0"/>
              <a:t>the relationship between temporal covariance in allele frequency change on the y and linkage disequilibrium on the x binned into 10kb windows. Like I mentioned a second ago, under directional selection, we expect that temporal covariance will be higher in regions showing higher </a:t>
            </a:r>
            <a:r>
              <a:rPr lang="en-US" baseline="0" dirty="0" err="1" smtClean="0"/>
              <a:t>LD.Drift</a:t>
            </a:r>
            <a:r>
              <a:rPr lang="en-US" baseline="0" dirty="0" smtClean="0"/>
              <a:t> would not produce the same pattern. If we run a linear regression, we do not see a significant relationship looking at the </a:t>
            </a:r>
            <a:r>
              <a:rPr lang="en-US" baseline="0" dirty="0" err="1" smtClean="0"/>
              <a:t>covariances</a:t>
            </a:r>
            <a:r>
              <a:rPr lang="en-US" baseline="0" dirty="0" smtClean="0"/>
              <a:t> from 1996-1991 and 2017-2006 frequency changes. However, we do see a significant relationship at the later time points that do not include the 1991 samples. The relationship is really subtle, but that’s expected. Overall, this might suggest that selection pressures were more similar in the years when disease outbreaks were most </a:t>
            </a:r>
            <a:r>
              <a:rPr lang="en-US" baseline="0" dirty="0" err="1" smtClean="0"/>
              <a:t>prevelent</a:t>
            </a:r>
            <a:r>
              <a:rPr lang="en-US" baseline="0" dirty="0" smtClean="0"/>
              <a:t>, which is again consistent with this idea of fluctuating selection pressures in PWS.</a:t>
            </a:r>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47</a:t>
            </a:fld>
            <a:endParaRPr lang="en-US"/>
          </a:p>
        </p:txBody>
      </p:sp>
    </p:spTree>
    <p:extLst>
      <p:ext uri="{BB962C8B-B14F-4D97-AF65-F5344CB8AC3E}">
        <p14:creationId xmlns:p14="http://schemas.microsoft.com/office/powerpoint/2010/main" val="32488570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this is still very much a work in progress,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Vince just sent me these</a:t>
            </a:r>
            <a:r>
              <a:rPr lang="en-US" sz="1200" kern="1200" baseline="0" dirty="0" smtClean="0">
                <a:solidFill>
                  <a:schemeClr val="tx1"/>
                </a:solidFill>
                <a:effectLst/>
                <a:latin typeface="+mn-lt"/>
                <a:ea typeface="+mn-ea"/>
                <a:cs typeface="+mn-cs"/>
              </a:rPr>
              <a:t> latest</a:t>
            </a:r>
            <a:r>
              <a:rPr lang="en-US" sz="1200" kern="1200" dirty="0" smtClean="0">
                <a:solidFill>
                  <a:schemeClr val="tx1"/>
                </a:solidFill>
                <a:effectLst/>
                <a:latin typeface="+mn-lt"/>
                <a:ea typeface="+mn-ea"/>
                <a:cs typeface="+mn-cs"/>
              </a:rPr>
              <a:t> results on Friday.</a:t>
            </a:r>
            <a:r>
              <a:rPr lang="en-US" sz="1200" kern="1200" baseline="0" dirty="0" smtClean="0">
                <a:solidFill>
                  <a:schemeClr val="tx1"/>
                </a:solidFill>
                <a:effectLst/>
                <a:latin typeface="+mn-lt"/>
                <a:ea typeface="+mn-ea"/>
                <a:cs typeface="+mn-cs"/>
              </a:rPr>
              <a:t> So this is preliminary, but I think it will help show how we are thinking about selection in this system. Also, this stuff is just really cool and I’m excited about it. </a:t>
            </a:r>
            <a:r>
              <a:rPr lang="en-US" dirty="0" smtClean="0"/>
              <a:t>So here we are looking at </a:t>
            </a:r>
            <a:r>
              <a:rPr lang="en-US" baseline="0" dirty="0" smtClean="0"/>
              <a:t>the relationship between temporal covariance in allele frequency change on the y and linkage disequilibrium on the x binned into 10kb windows. Like I mentioned a second ago, under directional selection, we expect that temporal covariance will be higher in regions showing higher </a:t>
            </a:r>
            <a:r>
              <a:rPr lang="en-US" baseline="0" dirty="0" err="1" smtClean="0"/>
              <a:t>LD.Drift</a:t>
            </a:r>
            <a:r>
              <a:rPr lang="en-US" baseline="0" dirty="0" smtClean="0"/>
              <a:t> would not produce the same pattern. If we run a linear regression, we do not see a significant relationship looking at the </a:t>
            </a:r>
            <a:r>
              <a:rPr lang="en-US" baseline="0" dirty="0" err="1" smtClean="0"/>
              <a:t>covariances</a:t>
            </a:r>
            <a:r>
              <a:rPr lang="en-US" baseline="0" dirty="0" smtClean="0"/>
              <a:t> from 1996-1991 and 2017-2006 frequency changes. However, we do see a significant relationship at the later time points that do not include the 1991 samples. The relationship is really subtle, but that’s expected. Overall, this might suggest that selection pressures were more similar in the years when disease outbreaks were most </a:t>
            </a:r>
            <a:r>
              <a:rPr lang="en-US" baseline="0" dirty="0" err="1" smtClean="0"/>
              <a:t>prevelent</a:t>
            </a:r>
            <a:r>
              <a:rPr lang="en-US" baseline="0" dirty="0" smtClean="0"/>
              <a:t>, which is again consistent with this idea of fluctuating selection pressures in PWS.</a:t>
            </a:r>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48</a:t>
            </a:fld>
            <a:endParaRPr lang="en-US"/>
          </a:p>
        </p:txBody>
      </p:sp>
    </p:spTree>
    <p:extLst>
      <p:ext uri="{BB962C8B-B14F-4D97-AF65-F5344CB8AC3E}">
        <p14:creationId xmlns:p14="http://schemas.microsoft.com/office/powerpoint/2010/main" val="27401350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relating all of this back to our hypothesis, it looks like we do see some genomic evidence consistent with fluctuating selection pressures in Prince William Sound.</a:t>
            </a:r>
            <a:r>
              <a:rPr lang="en-US" sz="1200" kern="1200" baseline="0" dirty="0" smtClean="0">
                <a:solidFill>
                  <a:schemeClr val="tx1"/>
                </a:solidFill>
                <a:effectLst/>
                <a:latin typeface="+mn-lt"/>
                <a:ea typeface="+mn-ea"/>
                <a:cs typeface="+mn-cs"/>
              </a:rPr>
              <a:t> We can see this for specific genes in the AHR pathway, across really large regions of chromosome 7 and 12, and more broadly across the genome using looking at temporal covariance in allele frequency changes. </a:t>
            </a:r>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49</a:t>
            </a:fld>
            <a:endParaRPr lang="en-US"/>
          </a:p>
        </p:txBody>
      </p:sp>
    </p:spTree>
    <p:extLst>
      <p:ext uri="{BB962C8B-B14F-4D97-AF65-F5344CB8AC3E}">
        <p14:creationId xmlns:p14="http://schemas.microsoft.com/office/powerpoint/2010/main" val="13716910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what </a:t>
            </a:r>
            <a:r>
              <a:rPr lang="en-US" dirty="0" err="1" smtClean="0"/>
              <a:t>Fst</a:t>
            </a:r>
            <a:r>
              <a:rPr lang="en-US" dirty="0" smtClean="0"/>
              <a:t> looks like,</a:t>
            </a:r>
            <a:r>
              <a:rPr lang="en-US" baseline="0" dirty="0" smtClean="0"/>
              <a:t> and it lines up pretty well with what I showed in the PCA, with the </a:t>
            </a:r>
            <a:r>
              <a:rPr lang="en-US" baseline="0" dirty="0" err="1" smtClean="0"/>
              <a:t>Togiak</a:t>
            </a:r>
            <a:r>
              <a:rPr lang="en-US" baseline="0" dirty="0" smtClean="0"/>
              <a:t> Bay population being the most divergent, followed by the California population, and then we see very little structure among </a:t>
            </a:r>
            <a:r>
              <a:rPr lang="en-US" baseline="0" dirty="0" err="1" smtClean="0"/>
              <a:t>NorthEast</a:t>
            </a:r>
            <a:r>
              <a:rPr lang="en-US" baseline="0" dirty="0" smtClean="0"/>
              <a:t> Pacific populations. Ok, so those are just a couple of genome-wide summary statistics to give you a sense of the data I have. Now I want to use this data to test some hypotheses.</a:t>
            </a:r>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53</a:t>
            </a:fld>
            <a:endParaRPr lang="en-US"/>
          </a:p>
        </p:txBody>
      </p:sp>
    </p:spTree>
    <p:extLst>
      <p:ext uri="{BB962C8B-B14F-4D97-AF65-F5344CB8AC3E}">
        <p14:creationId xmlns:p14="http://schemas.microsoft.com/office/powerpoint/2010/main" val="13588259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What’s really cool is that inversions were recently discovered in southern populations of Atlantic herring too. Atlantic herring and pacific herring are about 3 million years diverged. One of the inversions occurs at the same region on chromosome 12! In both systems, inversions are present in populations in warmer waters. As you move south, herring tend to be</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54</a:t>
            </a:fld>
            <a:endParaRPr lang="en-US"/>
          </a:p>
        </p:txBody>
      </p:sp>
    </p:spTree>
    <p:extLst>
      <p:ext uri="{BB962C8B-B14F-4D97-AF65-F5344CB8AC3E}">
        <p14:creationId xmlns:p14="http://schemas.microsoft.com/office/powerpoint/2010/main" val="2022574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What’s really cool is that inversions were recently discovered in southern populations of Atlantic herring too. Atlantic herring and pacific herring are about 3 million years diverged. One of the inversions occurs at the same region on chromosome 12! In both systems, inversions are present in populations in warmer waters. As you move south, herring tend to be</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55</a:t>
            </a:fld>
            <a:endParaRPr lang="en-US"/>
          </a:p>
        </p:txBody>
      </p:sp>
    </p:spTree>
    <p:extLst>
      <p:ext uri="{BB962C8B-B14F-4D97-AF65-F5344CB8AC3E}">
        <p14:creationId xmlns:p14="http://schemas.microsoft.com/office/powerpoint/2010/main" val="3467143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way that herring have been important to humans is in studies of population genetics. There has been a lot of this type of research on Atlantic herring, which are about 3 million years diverged from Pacific herring. This is because they come close to meeting some assumptions that population geneticists like to make regarding infinite population size and random mating. They are one of the most abundant vertebrates on earth and they reproduce in these really large spawning groups. As a result of all of this research, there are very nice resources for Atlantic herring, including a chromosome level assembly and a known mutation rate. Despite their huge census size, estimated to be around 1 trillion, herring show nucleotide diversity that is pretty middle of the road for vertebrates and they have a pretty small effective population size.</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6</a:t>
            </a:fld>
            <a:endParaRPr lang="en-US"/>
          </a:p>
        </p:txBody>
      </p:sp>
    </p:spTree>
    <p:extLst>
      <p:ext uri="{BB962C8B-B14F-4D97-AF65-F5344CB8AC3E}">
        <p14:creationId xmlns:p14="http://schemas.microsoft.com/office/powerpoint/2010/main" val="6341946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its possible that you have a bunch of genes that influence some of these traits, and they are all clumped together on an inversion, the whole cluster can be inherited as a large supergene. The inversion suppresses recombination so that linkage between those adaptive genes in maintained over time. Its possible that this is a common genetic mechanism of adaptation in marine species where gene flow is frequent across long ranges. </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57</a:t>
            </a:fld>
            <a:endParaRPr lang="en-US"/>
          </a:p>
        </p:txBody>
      </p:sp>
    </p:spTree>
    <p:extLst>
      <p:ext uri="{BB962C8B-B14F-4D97-AF65-F5344CB8AC3E}">
        <p14:creationId xmlns:p14="http://schemas.microsoft.com/office/powerpoint/2010/main" val="25280139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058936-CEA4-422F-A7EA-D7735246F674}" type="slidenum">
              <a:rPr lang="en-US" smtClean="0"/>
              <a:t>60</a:t>
            </a:fld>
            <a:endParaRPr lang="en-US"/>
          </a:p>
        </p:txBody>
      </p:sp>
    </p:spTree>
    <p:extLst>
      <p:ext uri="{BB962C8B-B14F-4D97-AF65-F5344CB8AC3E}">
        <p14:creationId xmlns:p14="http://schemas.microsoft.com/office/powerpoint/2010/main" val="3140985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makes them a extreme example related to </a:t>
            </a:r>
            <a:r>
              <a:rPr lang="en-US" sz="1200" kern="1200" dirty="0" err="1" smtClean="0">
                <a:solidFill>
                  <a:schemeClr val="tx1"/>
                </a:solidFill>
                <a:effectLst/>
                <a:latin typeface="+mn-lt"/>
                <a:ea typeface="+mn-ea"/>
                <a:cs typeface="+mn-cs"/>
              </a:rPr>
              <a:t>Lewontin’s</a:t>
            </a:r>
            <a:r>
              <a:rPr lang="en-US" sz="1200" kern="1200" dirty="0" smtClean="0">
                <a:solidFill>
                  <a:schemeClr val="tx1"/>
                </a:solidFill>
                <a:effectLst/>
                <a:latin typeface="+mn-lt"/>
                <a:ea typeface="+mn-ea"/>
                <a:cs typeface="+mn-cs"/>
              </a:rPr>
              <a:t> Paradox, which suggests that, under neutral theory, larger populations should contain more genetic variation than what is observed. For those of you that have seen Vince Buffalo’s new preprint, this is where herring fall on the spectrum with other organisms, with really moderate genetic variation despite a huge population size. Lucky for me, this is part of what’s made Vince interested in the system and we’ve been collaborating on a lot of the work I’ll present today.</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7</a:t>
            </a:fld>
            <a:endParaRPr lang="en-US"/>
          </a:p>
        </p:txBody>
      </p:sp>
    </p:spTree>
    <p:extLst>
      <p:ext uri="{BB962C8B-B14F-4D97-AF65-F5344CB8AC3E}">
        <p14:creationId xmlns:p14="http://schemas.microsoft.com/office/powerpoint/2010/main" val="141035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Herring are a forage fish, and forage fish typically go through boom and bust population cycles, even in unstressed populations. These plots show changes in herring biomass for two populations off the coast of Alaska. You can see that population sized decreased in the early 90s and then recovered shortly after. However, this population in Prince William Sound collapsed and numbers have remained very low for the past 28 years. This collapse is exceptional across all herring populations on record, with PWS showing the most extreme collapse here. And there was a major event that likely contributed to this collapse.</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9</a:t>
            </a:fld>
            <a:endParaRPr lang="en-US"/>
          </a:p>
        </p:txBody>
      </p:sp>
    </p:spTree>
    <p:extLst>
      <p:ext uri="{BB962C8B-B14F-4D97-AF65-F5344CB8AC3E}">
        <p14:creationId xmlns:p14="http://schemas.microsoft.com/office/powerpoint/2010/main" val="756338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Herring are a forage fish, and forage fish typically go through boom and bust population cycles, even in unstressed populations. These plots show changes in herring biomass for two populations off the coast of Alaska. You can see that population sized decreased in the early 90s and then recovered shortly after. However, this population in Prince William Sound collapsed and numbers have remained very low for the past 28 years. This collapse is exceptional across all herring populations on record, with PWS showing the most extreme collapse here. And there was a major event that likely contributed to this collapse.</a:t>
            </a:r>
          </a:p>
          <a:p>
            <a:endParaRPr lang="en-US" dirty="0"/>
          </a:p>
        </p:txBody>
      </p:sp>
      <p:sp>
        <p:nvSpPr>
          <p:cNvPr id="4" name="Slide Number Placeholder 3"/>
          <p:cNvSpPr>
            <a:spLocks noGrp="1"/>
          </p:cNvSpPr>
          <p:nvPr>
            <p:ph type="sldNum" sz="quarter" idx="10"/>
          </p:nvPr>
        </p:nvSpPr>
        <p:spPr/>
        <p:txBody>
          <a:bodyPr/>
          <a:lstStyle/>
          <a:p>
            <a:fld id="{4CD71A81-2324-4883-87C9-D9F52F3B2259}" type="slidenum">
              <a:rPr lang="en-US" smtClean="0"/>
              <a:t>10</a:t>
            </a:fld>
            <a:endParaRPr lang="en-US"/>
          </a:p>
        </p:txBody>
      </p:sp>
    </p:spTree>
    <p:extLst>
      <p:ext uri="{BB962C8B-B14F-4D97-AF65-F5344CB8AC3E}">
        <p14:creationId xmlns:p14="http://schemas.microsoft.com/office/powerpoint/2010/main" val="4109494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collapse is exceptional across all herring populations on record, with PWS showing the most extreme collapse here. And there was a major event that likely contributed to this collapse.</a:t>
            </a:r>
          </a:p>
          <a:p>
            <a:endParaRPr lang="en-US" dirty="0" smtClean="0"/>
          </a:p>
          <a:p>
            <a:endParaRPr lang="en-US" dirty="0" smtClean="0"/>
          </a:p>
          <a:p>
            <a:r>
              <a:rPr lang="en-US" dirty="0" smtClean="0"/>
              <a:t>FIGURE 2 Box plots of time-series distributions for stocks used in our analysis (at least 30 years of observations). Each time series is divided by its respective mean high value (i.e. mean of the values in the 90th percentile). Stocks are ordered by their median relative biomass from the largest median at the top to lowest median at the bottom and </a:t>
            </a:r>
            <a:r>
              <a:rPr lang="en-US" dirty="0" err="1" smtClean="0"/>
              <a:t>colour</a:t>
            </a:r>
            <a:r>
              <a:rPr lang="en-US" dirty="0" smtClean="0"/>
              <a:t> coded by species (Atlantic herring are blue and Pacific herring are orange). The 30% of Mean High Biomass and 50% of Mean High Recruit thresholds used to identify collapse levels are also shown by dashed lines in the relative biomass and relative recruits plots</a:t>
            </a:r>
            <a:endParaRPr lang="en-US" dirty="0"/>
          </a:p>
        </p:txBody>
      </p:sp>
      <p:sp>
        <p:nvSpPr>
          <p:cNvPr id="4" name="Slide Number Placeholder 3"/>
          <p:cNvSpPr>
            <a:spLocks noGrp="1"/>
          </p:cNvSpPr>
          <p:nvPr>
            <p:ph type="sldNum" sz="quarter" idx="10"/>
          </p:nvPr>
        </p:nvSpPr>
        <p:spPr/>
        <p:txBody>
          <a:bodyPr/>
          <a:lstStyle/>
          <a:p>
            <a:fld id="{0D1C7B8D-03CE-4FF0-B428-837C8B92D181}" type="slidenum">
              <a:rPr lang="en-US" smtClean="0"/>
              <a:t>11</a:t>
            </a:fld>
            <a:endParaRPr lang="en-US"/>
          </a:p>
        </p:txBody>
      </p:sp>
    </p:spTree>
    <p:extLst>
      <p:ext uri="{BB962C8B-B14F-4D97-AF65-F5344CB8AC3E}">
        <p14:creationId xmlns:p14="http://schemas.microsoft.com/office/powerpoint/2010/main" val="176173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57753AC-8739-4764-8CBA-4E2D02D5E8B2}"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0A1C9-D34C-412E-8339-22B93C0614BC}" type="slidenum">
              <a:rPr lang="en-US" smtClean="0"/>
              <a:t>‹#›</a:t>
            </a:fld>
            <a:endParaRPr lang="en-US"/>
          </a:p>
        </p:txBody>
      </p:sp>
    </p:spTree>
    <p:extLst>
      <p:ext uri="{BB962C8B-B14F-4D97-AF65-F5344CB8AC3E}">
        <p14:creationId xmlns:p14="http://schemas.microsoft.com/office/powerpoint/2010/main" val="761780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7753AC-8739-4764-8CBA-4E2D02D5E8B2}"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0A1C9-D34C-412E-8339-22B93C0614BC}" type="slidenum">
              <a:rPr lang="en-US" smtClean="0"/>
              <a:t>‹#›</a:t>
            </a:fld>
            <a:endParaRPr lang="en-US"/>
          </a:p>
        </p:txBody>
      </p:sp>
    </p:spTree>
    <p:extLst>
      <p:ext uri="{BB962C8B-B14F-4D97-AF65-F5344CB8AC3E}">
        <p14:creationId xmlns:p14="http://schemas.microsoft.com/office/powerpoint/2010/main" val="3501158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7753AC-8739-4764-8CBA-4E2D02D5E8B2}"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0A1C9-D34C-412E-8339-22B93C0614BC}" type="slidenum">
              <a:rPr lang="en-US" smtClean="0"/>
              <a:t>‹#›</a:t>
            </a:fld>
            <a:endParaRPr lang="en-US"/>
          </a:p>
        </p:txBody>
      </p:sp>
    </p:spTree>
    <p:extLst>
      <p:ext uri="{BB962C8B-B14F-4D97-AF65-F5344CB8AC3E}">
        <p14:creationId xmlns:p14="http://schemas.microsoft.com/office/powerpoint/2010/main" val="3431192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7753AC-8739-4764-8CBA-4E2D02D5E8B2}"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0A1C9-D34C-412E-8339-22B93C0614BC}" type="slidenum">
              <a:rPr lang="en-US" smtClean="0"/>
              <a:t>‹#›</a:t>
            </a:fld>
            <a:endParaRPr lang="en-US"/>
          </a:p>
        </p:txBody>
      </p:sp>
    </p:spTree>
    <p:extLst>
      <p:ext uri="{BB962C8B-B14F-4D97-AF65-F5344CB8AC3E}">
        <p14:creationId xmlns:p14="http://schemas.microsoft.com/office/powerpoint/2010/main" val="506605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57753AC-8739-4764-8CBA-4E2D02D5E8B2}"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0A1C9-D34C-412E-8339-22B93C0614BC}" type="slidenum">
              <a:rPr lang="en-US" smtClean="0"/>
              <a:t>‹#›</a:t>
            </a:fld>
            <a:endParaRPr lang="en-US"/>
          </a:p>
        </p:txBody>
      </p:sp>
    </p:spTree>
    <p:extLst>
      <p:ext uri="{BB962C8B-B14F-4D97-AF65-F5344CB8AC3E}">
        <p14:creationId xmlns:p14="http://schemas.microsoft.com/office/powerpoint/2010/main" val="247715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57753AC-8739-4764-8CBA-4E2D02D5E8B2}" type="datetimeFigureOut">
              <a:rPr lang="en-US" smtClean="0"/>
              <a:t>4/6/2021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C0A1C9-D34C-412E-8339-22B93C0614BC}" type="slidenum">
              <a:rPr lang="en-US" smtClean="0"/>
              <a:t>‹#›</a:t>
            </a:fld>
            <a:endParaRPr lang="en-US"/>
          </a:p>
        </p:txBody>
      </p:sp>
    </p:spTree>
    <p:extLst>
      <p:ext uri="{BB962C8B-B14F-4D97-AF65-F5344CB8AC3E}">
        <p14:creationId xmlns:p14="http://schemas.microsoft.com/office/powerpoint/2010/main" val="3519540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57753AC-8739-4764-8CBA-4E2D02D5E8B2}" type="datetimeFigureOut">
              <a:rPr lang="en-US" smtClean="0"/>
              <a:t>4/6/2021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C0A1C9-D34C-412E-8339-22B93C0614BC}" type="slidenum">
              <a:rPr lang="en-US" smtClean="0"/>
              <a:t>‹#›</a:t>
            </a:fld>
            <a:endParaRPr lang="en-US"/>
          </a:p>
        </p:txBody>
      </p:sp>
    </p:spTree>
    <p:extLst>
      <p:ext uri="{BB962C8B-B14F-4D97-AF65-F5344CB8AC3E}">
        <p14:creationId xmlns:p14="http://schemas.microsoft.com/office/powerpoint/2010/main" val="2708310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57753AC-8739-4764-8CBA-4E2D02D5E8B2}" type="datetimeFigureOut">
              <a:rPr lang="en-US" smtClean="0"/>
              <a:t>4/6/2021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C0A1C9-D34C-412E-8339-22B93C0614BC}" type="slidenum">
              <a:rPr lang="en-US" smtClean="0"/>
              <a:t>‹#›</a:t>
            </a:fld>
            <a:endParaRPr lang="en-US"/>
          </a:p>
        </p:txBody>
      </p:sp>
    </p:spTree>
    <p:extLst>
      <p:ext uri="{BB962C8B-B14F-4D97-AF65-F5344CB8AC3E}">
        <p14:creationId xmlns:p14="http://schemas.microsoft.com/office/powerpoint/2010/main" val="4276340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7753AC-8739-4764-8CBA-4E2D02D5E8B2}" type="datetimeFigureOut">
              <a:rPr lang="en-US" smtClean="0"/>
              <a:t>4/6/2021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C0A1C9-D34C-412E-8339-22B93C0614BC}" type="slidenum">
              <a:rPr lang="en-US" smtClean="0"/>
              <a:t>‹#›</a:t>
            </a:fld>
            <a:endParaRPr lang="en-US"/>
          </a:p>
        </p:txBody>
      </p:sp>
    </p:spTree>
    <p:extLst>
      <p:ext uri="{BB962C8B-B14F-4D97-AF65-F5344CB8AC3E}">
        <p14:creationId xmlns:p14="http://schemas.microsoft.com/office/powerpoint/2010/main" val="1773823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57753AC-8739-4764-8CBA-4E2D02D5E8B2}" type="datetimeFigureOut">
              <a:rPr lang="en-US" smtClean="0"/>
              <a:t>4/6/2021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C0A1C9-D34C-412E-8339-22B93C0614BC}" type="slidenum">
              <a:rPr lang="en-US" smtClean="0"/>
              <a:t>‹#›</a:t>
            </a:fld>
            <a:endParaRPr lang="en-US"/>
          </a:p>
        </p:txBody>
      </p:sp>
    </p:spTree>
    <p:extLst>
      <p:ext uri="{BB962C8B-B14F-4D97-AF65-F5344CB8AC3E}">
        <p14:creationId xmlns:p14="http://schemas.microsoft.com/office/powerpoint/2010/main" val="1233140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57753AC-8739-4764-8CBA-4E2D02D5E8B2}" type="datetimeFigureOut">
              <a:rPr lang="en-US" smtClean="0"/>
              <a:t>4/6/2021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C0A1C9-D34C-412E-8339-22B93C0614BC}" type="slidenum">
              <a:rPr lang="en-US" smtClean="0"/>
              <a:t>‹#›</a:t>
            </a:fld>
            <a:endParaRPr lang="en-US"/>
          </a:p>
        </p:txBody>
      </p:sp>
    </p:spTree>
    <p:extLst>
      <p:ext uri="{BB962C8B-B14F-4D97-AF65-F5344CB8AC3E}">
        <p14:creationId xmlns:p14="http://schemas.microsoft.com/office/powerpoint/2010/main" val="778351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7753AC-8739-4764-8CBA-4E2D02D5E8B2}" type="datetimeFigureOut">
              <a:rPr lang="en-US" smtClean="0"/>
              <a:t>4/6/2021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C0A1C9-D34C-412E-8339-22B93C0614BC}" type="slidenum">
              <a:rPr lang="en-US" smtClean="0"/>
              <a:t>‹#›</a:t>
            </a:fld>
            <a:endParaRPr lang="en-US"/>
          </a:p>
        </p:txBody>
      </p:sp>
    </p:spTree>
    <p:extLst>
      <p:ext uri="{BB962C8B-B14F-4D97-AF65-F5344CB8AC3E}">
        <p14:creationId xmlns:p14="http://schemas.microsoft.com/office/powerpoint/2010/main" val="2468419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jp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5.png"/><Relationship Id="rId3" Type="http://schemas.openxmlformats.org/officeDocument/2006/relationships/image" Target="../media/image28.png"/><Relationship Id="rId7" Type="http://schemas.openxmlformats.org/officeDocument/2006/relationships/image" Target="../media/image59.png"/><Relationship Id="rId12" Type="http://schemas.openxmlformats.org/officeDocument/2006/relationships/image" Target="../media/image29.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jpe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herring">
            <a:hlinkClick r:id="" action="ppaction://media"/>
          </p:cNvPr>
          <p:cNvPicPr>
            <a:picLocks noChangeAspect="1"/>
          </p:cNvPicPr>
          <p:nvPr>
            <a:videoFile r:link="rId1"/>
            <p:extLst>
              <p:ext uri="{DAA4B4D4-6D71-4841-9C94-3DE7FCFB9230}">
                <p14:media xmlns:p14="http://schemas.microsoft.com/office/powerpoint/2010/main" r:embed="rId2">
                  <p14:trim st="17228"/>
                </p14:media>
              </p:ext>
            </p:extLst>
          </p:nvPr>
        </p:nvPicPr>
        <p:blipFill>
          <a:blip r:embed="rId4"/>
          <a:stretch>
            <a:fillRect/>
          </a:stretch>
        </p:blipFill>
        <p:spPr>
          <a:xfrm>
            <a:off x="0" y="0"/>
            <a:ext cx="12192000" cy="6858000"/>
          </a:xfrm>
          <a:prstGeom prst="rect">
            <a:avLst/>
          </a:prstGeom>
        </p:spPr>
      </p:pic>
      <p:sp>
        <p:nvSpPr>
          <p:cNvPr id="13" name="Rectangle 12"/>
          <p:cNvSpPr/>
          <p:nvPr/>
        </p:nvSpPr>
        <p:spPr>
          <a:xfrm>
            <a:off x="-131180" y="4955882"/>
            <a:ext cx="12454360" cy="1944547"/>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162046" y="-127322"/>
            <a:ext cx="12454360" cy="1944547"/>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00922"/>
            <a:ext cx="9144000" cy="1503788"/>
          </a:xfrm>
        </p:spPr>
        <p:txBody>
          <a:bodyPr>
            <a:normAutofit/>
          </a:bodyPr>
          <a:lstStyle/>
          <a:p>
            <a:r>
              <a:rPr lang="en-US" sz="3200" dirty="0" smtClean="0"/>
              <a:t>Using temporal genomic contrasts to understand Pacific herring population recovery following the Exxon Valdez oil spill</a:t>
            </a:r>
            <a:endParaRPr lang="en-US" sz="32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524000" y="5117931"/>
            <a:ext cx="9144000" cy="1655762"/>
          </a:xfrm>
        </p:spPr>
        <p:txBody>
          <a:bodyPr>
            <a:normAutofit lnSpcReduction="10000"/>
          </a:bodyPr>
          <a:lstStyle/>
          <a:p>
            <a:pPr>
              <a:spcBef>
                <a:spcPts val="0"/>
              </a:spcBef>
            </a:pPr>
            <a:r>
              <a:rPr lang="en-US" sz="3500" dirty="0" smtClean="0">
                <a:latin typeface="Arial" panose="020B0604020202020204" pitchFamily="34" charset="0"/>
                <a:cs typeface="Arial" panose="020B0604020202020204" pitchFamily="34" charset="0"/>
              </a:rPr>
              <a:t>Joe </a:t>
            </a:r>
            <a:r>
              <a:rPr lang="en-US" sz="3500" dirty="0" err="1" smtClean="0">
                <a:latin typeface="Arial" panose="020B0604020202020204" pitchFamily="34" charset="0"/>
                <a:cs typeface="Arial" panose="020B0604020202020204" pitchFamily="34" charset="0"/>
              </a:rPr>
              <a:t>McGirr</a:t>
            </a:r>
            <a:endParaRPr lang="en-US" sz="3500" dirty="0" smtClean="0">
              <a:latin typeface="Arial" panose="020B0604020202020204" pitchFamily="34" charset="0"/>
              <a:cs typeface="Arial" panose="020B0604020202020204" pitchFamily="34" charset="0"/>
            </a:endParaRPr>
          </a:p>
          <a:p>
            <a:pPr>
              <a:spcBef>
                <a:spcPts val="0"/>
              </a:spcBef>
            </a:pPr>
            <a:r>
              <a:rPr lang="en-US" sz="2000" dirty="0" smtClean="0">
                <a:latin typeface="Arial" panose="020B0604020202020204" pitchFamily="34" charset="0"/>
                <a:cs typeface="Arial" panose="020B0604020202020204" pitchFamily="34" charset="0"/>
              </a:rPr>
              <a:t>Postdoctoral Researcher</a:t>
            </a:r>
          </a:p>
          <a:p>
            <a:pPr>
              <a:spcBef>
                <a:spcPts val="0"/>
              </a:spcBef>
            </a:pPr>
            <a:r>
              <a:rPr lang="en-US" sz="2000" dirty="0" smtClean="0">
                <a:latin typeface="Arial" panose="020B0604020202020204" pitchFamily="34" charset="0"/>
                <a:cs typeface="Arial" panose="020B0604020202020204" pitchFamily="34" charset="0"/>
              </a:rPr>
              <a:t>Whitehead Lab</a:t>
            </a:r>
          </a:p>
          <a:p>
            <a:pPr>
              <a:spcBef>
                <a:spcPts val="0"/>
              </a:spcBef>
            </a:pPr>
            <a:r>
              <a:rPr lang="en-US" sz="2000" dirty="0" smtClean="0">
                <a:latin typeface="Arial" panose="020B0604020202020204" pitchFamily="34" charset="0"/>
                <a:cs typeface="Arial" panose="020B0604020202020204" pitchFamily="34" charset="0"/>
              </a:rPr>
              <a:t>Department of </a:t>
            </a:r>
            <a:r>
              <a:rPr lang="en-US" sz="2000" dirty="0">
                <a:latin typeface="Arial" panose="020B0604020202020204" pitchFamily="34" charset="0"/>
                <a:cs typeface="Arial" panose="020B0604020202020204" pitchFamily="34" charset="0"/>
              </a:rPr>
              <a:t>E</a:t>
            </a:r>
            <a:r>
              <a:rPr lang="en-US" sz="2000" dirty="0" smtClean="0">
                <a:latin typeface="Arial" panose="020B0604020202020204" pitchFamily="34" charset="0"/>
                <a:cs typeface="Arial" panose="020B0604020202020204" pitchFamily="34" charset="0"/>
              </a:rPr>
              <a:t>nvironmental Toxicology</a:t>
            </a:r>
          </a:p>
          <a:p>
            <a:pPr>
              <a:spcBef>
                <a:spcPts val="0"/>
              </a:spcBef>
            </a:pPr>
            <a:r>
              <a:rPr lang="en-US" sz="2000" dirty="0" smtClean="0">
                <a:latin typeface="Arial" panose="020B0604020202020204" pitchFamily="34" charset="0"/>
                <a:cs typeface="Arial" panose="020B0604020202020204" pitchFamily="34" charset="0"/>
              </a:rPr>
              <a:t>University of California Davis</a:t>
            </a:r>
          </a:p>
          <a:p>
            <a:pPr>
              <a:spcBef>
                <a:spcPts val="0"/>
              </a:spcBef>
            </a:pP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3928" y="5575413"/>
            <a:ext cx="2060295" cy="700089"/>
          </a:xfrm>
          <a:prstGeom prst="rect">
            <a:avLst/>
          </a:prstGeom>
        </p:spPr>
      </p:pic>
      <p:sp>
        <p:nvSpPr>
          <p:cNvPr id="15" name="TextBox 14"/>
          <p:cNvSpPr txBox="1"/>
          <p:nvPr/>
        </p:nvSpPr>
        <p:spPr>
          <a:xfrm>
            <a:off x="9202266" y="6275502"/>
            <a:ext cx="2676823" cy="338554"/>
          </a:xfrm>
          <a:prstGeom prst="rect">
            <a:avLst/>
          </a:prstGeom>
          <a:noFill/>
        </p:spPr>
        <p:txBody>
          <a:bodyPr wrap="none" rtlCol="0">
            <a:spAutoFit/>
          </a:bodyPr>
          <a:lstStyle/>
          <a:p>
            <a:r>
              <a:rPr lang="en-US" sz="1600" dirty="0" smtClean="0"/>
              <a:t>Video credit: </a:t>
            </a:r>
            <a:r>
              <a:rPr lang="en-US" sz="1600" dirty="0" err="1"/>
              <a:t>Karac</a:t>
            </a:r>
            <a:r>
              <a:rPr lang="en-US" sz="1600" dirty="0"/>
              <a:t> Lindsay</a:t>
            </a:r>
          </a:p>
        </p:txBody>
      </p:sp>
    </p:spTree>
    <p:extLst>
      <p:ext uri="{BB962C8B-B14F-4D97-AF65-F5344CB8AC3E}">
        <p14:creationId xmlns:p14="http://schemas.microsoft.com/office/powerpoint/2010/main" val="77124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70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7928" y="1284591"/>
            <a:ext cx="5200042" cy="4752535"/>
          </a:xfrm>
          <a:prstGeom prst="rect">
            <a:avLst/>
          </a:prstGeom>
        </p:spPr>
      </p:pic>
      <p:sp>
        <p:nvSpPr>
          <p:cNvPr id="7" name="TextBox 6"/>
          <p:cNvSpPr txBox="1"/>
          <p:nvPr/>
        </p:nvSpPr>
        <p:spPr>
          <a:xfrm rot="16200000">
            <a:off x="-9646" y="3398520"/>
            <a:ext cx="1043876"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biomass</a:t>
            </a:r>
            <a:endParaRPr lang="en-US" dirty="0">
              <a:latin typeface="Arial" panose="020B0604020202020204" pitchFamily="34" charset="0"/>
              <a:cs typeface="Arial" panose="020B0604020202020204" pitchFamily="34" charset="0"/>
            </a:endParaRPr>
          </a:p>
        </p:txBody>
      </p:sp>
      <p:sp>
        <p:nvSpPr>
          <p:cNvPr id="8" name="TextBox 7"/>
          <p:cNvSpPr txBox="1"/>
          <p:nvPr/>
        </p:nvSpPr>
        <p:spPr>
          <a:xfrm>
            <a:off x="3470467" y="6086476"/>
            <a:ext cx="633507"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year</a:t>
            </a:r>
            <a:endParaRPr lang="en-US" dirty="0">
              <a:latin typeface="Arial" panose="020B0604020202020204" pitchFamily="34" charset="0"/>
              <a:cs typeface="Arial" panose="020B0604020202020204" pitchFamily="34" charset="0"/>
            </a:endParaRPr>
          </a:p>
        </p:txBody>
      </p:sp>
      <p:sp>
        <p:nvSpPr>
          <p:cNvPr id="11" name="Rectangle 10"/>
          <p:cNvSpPr/>
          <p:nvPr/>
        </p:nvSpPr>
        <p:spPr>
          <a:xfrm>
            <a:off x="2722913" y="1417320"/>
            <a:ext cx="60292" cy="116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850655" y="111850"/>
            <a:ext cx="10515600" cy="1325563"/>
          </a:xfrm>
        </p:spPr>
        <p:txBody>
          <a:bodyPr>
            <a:normAutofit/>
          </a:bodyPr>
          <a:lstStyle/>
          <a:p>
            <a:pPr algn="ctr"/>
            <a:r>
              <a:rPr lang="en-US" sz="3200" dirty="0" smtClean="0">
                <a:latin typeface="Arial" panose="020B0604020202020204" pitchFamily="34" charset="0"/>
                <a:cs typeface="Arial" panose="020B0604020202020204" pitchFamily="34" charset="0"/>
              </a:rPr>
              <a:t>No recovery in Prince William Sound (PWS)</a:t>
            </a:r>
            <a:endParaRPr lang="en-US" sz="3200" dirty="0">
              <a:latin typeface="Arial" panose="020B0604020202020204" pitchFamily="34" charset="0"/>
              <a:cs typeface="Arial" panose="020B0604020202020204" pitchFamily="34" charset="0"/>
            </a:endParaRPr>
          </a:p>
        </p:txBody>
      </p:sp>
      <p:sp>
        <p:nvSpPr>
          <p:cNvPr id="13" name="TextBox 12"/>
          <p:cNvSpPr txBox="1"/>
          <p:nvPr/>
        </p:nvSpPr>
        <p:spPr>
          <a:xfrm>
            <a:off x="213360" y="6395229"/>
            <a:ext cx="3456395"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Rice and </a:t>
            </a:r>
            <a:r>
              <a:rPr lang="en-US" sz="1600" dirty="0" err="1" smtClean="0">
                <a:latin typeface="Arial" panose="020B0604020202020204" pitchFamily="34" charset="0"/>
                <a:cs typeface="Arial" panose="020B0604020202020204" pitchFamily="34" charset="0"/>
              </a:rPr>
              <a:t>Carls</a:t>
            </a:r>
            <a:r>
              <a:rPr lang="en-US" sz="1600" dirty="0" smtClean="0">
                <a:latin typeface="Arial" panose="020B0604020202020204" pitchFamily="34" charset="0"/>
                <a:cs typeface="Arial" panose="020B0604020202020204" pitchFamily="34" charset="0"/>
              </a:rPr>
              <a:t> 2007, </a:t>
            </a:r>
            <a:r>
              <a:rPr lang="en-US" sz="1600" i="1" dirty="0" smtClean="0">
                <a:latin typeface="Arial" panose="020B0604020202020204" pitchFamily="34" charset="0"/>
                <a:cs typeface="Arial" panose="020B0604020202020204" pitchFamily="34" charset="0"/>
              </a:rPr>
              <a:t>EVOS Report</a:t>
            </a:r>
            <a:endParaRPr lang="en-US" sz="1600" dirty="0">
              <a:latin typeface="Arial" panose="020B0604020202020204" pitchFamily="34" charset="0"/>
              <a:cs typeface="Arial" panose="020B0604020202020204" pitchFamily="34"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3743" y="1205540"/>
            <a:ext cx="5466688" cy="5466688"/>
          </a:xfrm>
          <a:prstGeom prst="rect">
            <a:avLst/>
          </a:prstGeom>
        </p:spPr>
      </p:pic>
    </p:spTree>
    <p:extLst>
      <p:ext uri="{BB962C8B-B14F-4D97-AF65-F5344CB8AC3E}">
        <p14:creationId xmlns:p14="http://schemas.microsoft.com/office/powerpoint/2010/main" val="34413947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001"/>
          <a:stretch/>
        </p:blipFill>
        <p:spPr>
          <a:xfrm>
            <a:off x="1501140" y="707136"/>
            <a:ext cx="3771900" cy="5583046"/>
          </a:xfrm>
          <a:prstGeom prst="rect">
            <a:avLst/>
          </a:prstGeom>
        </p:spPr>
      </p:pic>
      <p:sp>
        <p:nvSpPr>
          <p:cNvPr id="3" name="TextBox 2"/>
          <p:cNvSpPr txBox="1"/>
          <p:nvPr/>
        </p:nvSpPr>
        <p:spPr>
          <a:xfrm>
            <a:off x="195632" y="6318460"/>
            <a:ext cx="3677995" cy="338554"/>
          </a:xfrm>
          <a:prstGeom prst="rect">
            <a:avLst/>
          </a:prstGeom>
          <a:noFill/>
        </p:spPr>
        <p:txBody>
          <a:bodyPr wrap="none" rtlCol="0">
            <a:spAutoFit/>
          </a:bodyPr>
          <a:lstStyle/>
          <a:p>
            <a:r>
              <a:rPr lang="en-US" sz="1600" dirty="0" err="1" smtClean="0">
                <a:latin typeface="Arial" panose="020B0604020202020204" pitchFamily="34" charset="0"/>
                <a:cs typeface="Arial" panose="020B0604020202020204" pitchFamily="34" charset="0"/>
              </a:rPr>
              <a:t>Trochta</a:t>
            </a:r>
            <a:r>
              <a:rPr lang="en-US" sz="1600" dirty="0" smtClean="0">
                <a:latin typeface="Arial" panose="020B0604020202020204" pitchFamily="34" charset="0"/>
                <a:cs typeface="Arial" panose="020B0604020202020204" pitchFamily="34" charset="0"/>
              </a:rPr>
              <a:t> et al. 2020, </a:t>
            </a:r>
            <a:r>
              <a:rPr lang="en-US" sz="1600" i="1" dirty="0" smtClean="0">
                <a:latin typeface="Arial" panose="020B0604020202020204" pitchFamily="34" charset="0"/>
                <a:cs typeface="Arial" panose="020B0604020202020204" pitchFamily="34" charset="0"/>
              </a:rPr>
              <a:t>Fish and Fisheries</a:t>
            </a:r>
            <a:endParaRPr lang="en-US" sz="1600" dirty="0">
              <a:latin typeface="Arial" panose="020B0604020202020204" pitchFamily="34" charset="0"/>
              <a:cs typeface="Arial" panose="020B0604020202020204" pitchFamily="34" charset="0"/>
            </a:endParaRPr>
          </a:p>
        </p:txBody>
      </p:sp>
      <p:sp>
        <p:nvSpPr>
          <p:cNvPr id="2" name="Rectangle 1"/>
          <p:cNvSpPr/>
          <p:nvPr/>
        </p:nvSpPr>
        <p:spPr>
          <a:xfrm>
            <a:off x="5469636" y="3456432"/>
            <a:ext cx="170688" cy="176784"/>
          </a:xfrm>
          <a:prstGeom prst="rect">
            <a:avLst/>
          </a:prstGeom>
          <a:solidFill>
            <a:srgbClr val="EE9E3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469636" y="3096768"/>
            <a:ext cx="170688" cy="176784"/>
          </a:xfrm>
          <a:prstGeom prst="rect">
            <a:avLst/>
          </a:prstGeom>
          <a:solidFill>
            <a:srgbClr val="2526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640324" y="3046660"/>
            <a:ext cx="1181734"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Pacific Herring</a:t>
            </a:r>
            <a:endParaRPr lang="en-US" sz="1200" dirty="0">
              <a:latin typeface="Arial" panose="020B0604020202020204" pitchFamily="34" charset="0"/>
              <a:cs typeface="Arial" panose="020B0604020202020204" pitchFamily="34" charset="0"/>
            </a:endParaRPr>
          </a:p>
        </p:txBody>
      </p:sp>
      <p:sp>
        <p:nvSpPr>
          <p:cNvPr id="7" name="TextBox 6"/>
          <p:cNvSpPr txBox="1"/>
          <p:nvPr/>
        </p:nvSpPr>
        <p:spPr>
          <a:xfrm>
            <a:off x="5640324" y="3406324"/>
            <a:ext cx="1233030"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Atlantic Herring</a:t>
            </a:r>
            <a:endParaRPr lang="en-US" sz="1200" dirty="0">
              <a:latin typeface="Arial" panose="020B0604020202020204" pitchFamily="34" charset="0"/>
              <a:cs typeface="Arial" panose="020B0604020202020204" pitchFamily="34" charset="0"/>
            </a:endParaRPr>
          </a:p>
        </p:txBody>
      </p:sp>
      <p:sp>
        <p:nvSpPr>
          <p:cNvPr id="13" name="Title 1"/>
          <p:cNvSpPr>
            <a:spLocks noGrp="1"/>
          </p:cNvSpPr>
          <p:nvPr>
            <p:ph type="title"/>
          </p:nvPr>
        </p:nvSpPr>
        <p:spPr>
          <a:xfrm>
            <a:off x="6256839" y="525012"/>
            <a:ext cx="4538735" cy="1325563"/>
          </a:xfrm>
        </p:spPr>
        <p:txBody>
          <a:bodyPr>
            <a:noAutofit/>
          </a:bodyPr>
          <a:lstStyle/>
          <a:p>
            <a:pPr algn="ctr"/>
            <a:r>
              <a:rPr lang="en-US" sz="2400" dirty="0" smtClean="0">
                <a:latin typeface="Arial" panose="020B0604020202020204" pitchFamily="34" charset="0"/>
                <a:cs typeface="Arial" panose="020B0604020202020204" pitchFamily="34" charset="0"/>
              </a:rPr>
              <a:t>Extreme population collapse in Prince William Sound</a:t>
            </a:r>
            <a:endParaRPr lang="en-US" sz="2400" dirty="0">
              <a:latin typeface="Arial" panose="020B0604020202020204" pitchFamily="34" charset="0"/>
              <a:cs typeface="Arial" panose="020B0604020202020204" pitchFamily="34" charset="0"/>
            </a:endParaRPr>
          </a:p>
        </p:txBody>
      </p:sp>
      <p:sp>
        <p:nvSpPr>
          <p:cNvPr id="14" name="Oval 13"/>
          <p:cNvSpPr/>
          <p:nvPr/>
        </p:nvSpPr>
        <p:spPr>
          <a:xfrm>
            <a:off x="2499360" y="5652454"/>
            <a:ext cx="1207008" cy="346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6368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smtClean="0">
                <a:latin typeface="Arial" panose="020B0604020202020204" pitchFamily="34" charset="0"/>
                <a:cs typeface="Arial" panose="020B0604020202020204" pitchFamily="34" charset="0"/>
              </a:rPr>
              <a:t>Exxon Valdez oil spill </a:t>
            </a:r>
            <a:endParaRPr lang="en-US" sz="36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007" y="1961854"/>
            <a:ext cx="7933708" cy="381135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7311" y="1961855"/>
            <a:ext cx="5709892" cy="3811353"/>
          </a:xfrm>
          <a:prstGeom prst="rect">
            <a:avLst/>
          </a:prstGeom>
        </p:spPr>
      </p:pic>
    </p:spTree>
    <p:extLst>
      <p:ext uri="{BB962C8B-B14F-4D97-AF65-F5344CB8AC3E}">
        <p14:creationId xmlns:p14="http://schemas.microsoft.com/office/powerpoint/2010/main" val="5322733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10940" r="6190"/>
          <a:stretch/>
        </p:blipFill>
        <p:spPr>
          <a:xfrm>
            <a:off x="5856906" y="1950024"/>
            <a:ext cx="5887796" cy="3726441"/>
          </a:xfrm>
          <a:prstGeom prst="rect">
            <a:avLst/>
          </a:prstGeom>
        </p:spPr>
      </p:pic>
      <p:sp>
        <p:nvSpPr>
          <p:cNvPr id="2" name="Title 1"/>
          <p:cNvSpPr>
            <a:spLocks noGrp="1"/>
          </p:cNvSpPr>
          <p:nvPr>
            <p:ph type="title"/>
          </p:nvPr>
        </p:nvSpPr>
        <p:spPr>
          <a:xfrm>
            <a:off x="838200" y="505802"/>
            <a:ext cx="10515600" cy="1325563"/>
          </a:xfrm>
        </p:spPr>
        <p:txBody>
          <a:bodyPr>
            <a:normAutofit/>
          </a:bodyPr>
          <a:lstStyle/>
          <a:p>
            <a:pPr algn="ctr"/>
            <a:r>
              <a:rPr lang="en-US" sz="3600" dirty="0" smtClean="0">
                <a:latin typeface="Arial" panose="020B0604020202020204" pitchFamily="34" charset="0"/>
                <a:cs typeface="Arial" panose="020B0604020202020204" pitchFamily="34" charset="0"/>
              </a:rPr>
              <a:t>Exxon Valdez oil spill</a:t>
            </a:r>
            <a:endParaRPr lang="en-US" sz="3600" dirty="0"/>
          </a:p>
        </p:txBody>
      </p:sp>
      <p:sp>
        <p:nvSpPr>
          <p:cNvPr id="9" name="TextBox 8"/>
          <p:cNvSpPr txBox="1"/>
          <p:nvPr/>
        </p:nvSpPr>
        <p:spPr>
          <a:xfrm>
            <a:off x="3597915" y="5795124"/>
            <a:ext cx="1903085"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Collapse in 1992</a:t>
            </a:r>
            <a:endParaRPr lang="en-US" dirty="0">
              <a:latin typeface="Arial" panose="020B0604020202020204" pitchFamily="34" charset="0"/>
              <a:cs typeface="Arial" panose="020B0604020202020204" pitchFamily="34" charset="0"/>
            </a:endParaRPr>
          </a:p>
        </p:txBody>
      </p:sp>
      <p:sp>
        <p:nvSpPr>
          <p:cNvPr id="10" name="TextBox 9"/>
          <p:cNvSpPr txBox="1"/>
          <p:nvPr/>
        </p:nvSpPr>
        <p:spPr>
          <a:xfrm>
            <a:off x="1731486" y="5781439"/>
            <a:ext cx="1749197"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Oil spill in 1989</a:t>
            </a:r>
            <a:endParaRPr lang="en-US"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1137138" y="2085759"/>
            <a:ext cx="3845169" cy="3353799"/>
          </a:xfrm>
          <a:prstGeom prst="rect">
            <a:avLst/>
          </a:prstGeom>
        </p:spPr>
      </p:pic>
      <p:cxnSp>
        <p:nvCxnSpPr>
          <p:cNvPr id="11" name="Straight Arrow Connector 10"/>
          <p:cNvCxnSpPr>
            <a:stCxn id="10" idx="0"/>
          </p:cNvCxnSpPr>
          <p:nvPr/>
        </p:nvCxnSpPr>
        <p:spPr>
          <a:xfrm flipV="1">
            <a:off x="2606085" y="5009857"/>
            <a:ext cx="927690" cy="771582"/>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0"/>
          </p:cNvCxnSpPr>
          <p:nvPr/>
        </p:nvCxnSpPr>
        <p:spPr>
          <a:xfrm flipH="1" flipV="1">
            <a:off x="3863340" y="5009858"/>
            <a:ext cx="686118" cy="785266"/>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316262" y="3261360"/>
            <a:ext cx="1043876"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biomass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0809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Arial" panose="020B0604020202020204" pitchFamily="34" charset="0"/>
                <a:cs typeface="Arial" panose="020B0604020202020204" pitchFamily="34" charset="0"/>
              </a:rPr>
              <a:t>Disease</a:t>
            </a:r>
            <a:r>
              <a:rPr lang="en-US" sz="3200" dirty="0">
                <a:latin typeface="Arial" panose="020B0604020202020204" pitchFamily="34" charset="0"/>
                <a:cs typeface="Arial" panose="020B0604020202020204" pitchFamily="34" charset="0"/>
              </a:rPr>
              <a:t>: </a:t>
            </a:r>
            <a:r>
              <a:rPr lang="en-US" sz="3200" dirty="0" smtClean="0">
                <a:latin typeface="Arial" panose="020B0604020202020204" pitchFamily="34" charset="0"/>
                <a:cs typeface="Arial" panose="020B0604020202020204" pitchFamily="34" charset="0"/>
              </a:rPr>
              <a:t>Viral </a:t>
            </a:r>
            <a:r>
              <a:rPr lang="en-US" sz="3200" dirty="0">
                <a:latin typeface="Arial" panose="020B0604020202020204" pitchFamily="34" charset="0"/>
                <a:cs typeface="Arial" panose="020B0604020202020204" pitchFamily="34" charset="0"/>
              </a:rPr>
              <a:t>hemorrhagic septicemia </a:t>
            </a:r>
            <a:r>
              <a:rPr lang="en-US" sz="3200" dirty="0" smtClean="0">
                <a:latin typeface="Arial" panose="020B0604020202020204" pitchFamily="34" charset="0"/>
                <a:cs typeface="Arial" panose="020B0604020202020204" pitchFamily="34" charset="0"/>
              </a:rPr>
              <a:t>virus (VHSV) and </a:t>
            </a:r>
            <a:r>
              <a:rPr lang="en-US" sz="3200" i="1" dirty="0" err="1" smtClean="0">
                <a:latin typeface="Arial" panose="020B0604020202020204" pitchFamily="34" charset="0"/>
                <a:cs typeface="Arial" panose="020B0604020202020204" pitchFamily="34" charset="0"/>
              </a:rPr>
              <a:t>Ichthyophonus</a:t>
            </a:r>
            <a:r>
              <a:rPr lang="en-US" sz="3200" i="1" dirty="0" smtClean="0">
                <a:latin typeface="Arial" panose="020B0604020202020204" pitchFamily="34" charset="0"/>
                <a:cs typeface="Arial" panose="020B0604020202020204" pitchFamily="34" charset="0"/>
              </a:rPr>
              <a:t> </a:t>
            </a:r>
            <a:r>
              <a:rPr lang="en-US" sz="3200" i="1" dirty="0" err="1" smtClean="0">
                <a:latin typeface="Arial" panose="020B0604020202020204" pitchFamily="34" charset="0"/>
                <a:cs typeface="Arial" panose="020B0604020202020204" pitchFamily="34" charset="0"/>
              </a:rPr>
              <a:t>hoferi</a:t>
            </a:r>
            <a:r>
              <a:rPr lang="en-US" sz="3200" i="1" dirty="0" smtClean="0">
                <a:latin typeface="Arial" panose="020B0604020202020204" pitchFamily="34" charset="0"/>
                <a:cs typeface="Arial" panose="020B0604020202020204" pitchFamily="34" charset="0"/>
              </a:rPr>
              <a:t> </a:t>
            </a:r>
            <a:r>
              <a:rPr lang="en-US" sz="3200" dirty="0" smtClean="0">
                <a:latin typeface="Arial" panose="020B0604020202020204" pitchFamily="34" charset="0"/>
                <a:cs typeface="Arial" panose="020B0604020202020204" pitchFamily="34" charset="0"/>
              </a:rPr>
              <a:t>(Ick)</a:t>
            </a:r>
            <a:r>
              <a:rPr lang="en-US" sz="3200" i="1" dirty="0" smtClean="0">
                <a:latin typeface="Arial" panose="020B0604020202020204" pitchFamily="34" charset="0"/>
                <a:cs typeface="Arial" panose="020B0604020202020204" pitchFamily="34" charset="0"/>
              </a:rPr>
              <a:t> </a:t>
            </a:r>
            <a:endParaRPr lang="en-US" sz="3200" i="1"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4771" y="1665390"/>
            <a:ext cx="3641027" cy="273077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7794" y="1665390"/>
            <a:ext cx="3724409" cy="2793307"/>
          </a:xfrm>
          <a:prstGeom prst="rect">
            <a:avLst/>
          </a:prstGeom>
        </p:spPr>
      </p:pic>
      <p:sp>
        <p:nvSpPr>
          <p:cNvPr id="3" name="Rectangle 2"/>
          <p:cNvSpPr/>
          <p:nvPr/>
        </p:nvSpPr>
        <p:spPr>
          <a:xfrm>
            <a:off x="2161012" y="4689237"/>
            <a:ext cx="3108543" cy="646331"/>
          </a:xfrm>
          <a:prstGeom prst="rect">
            <a:avLst/>
          </a:prstGeom>
        </p:spPr>
        <p:txBody>
          <a:bodyPr wrap="none">
            <a:spAutoFit/>
          </a:bodyPr>
          <a:lstStyle/>
          <a:p>
            <a:pPr algn="ctr"/>
            <a:r>
              <a:rPr lang="en-US" dirty="0" smtClean="0">
                <a:latin typeface="Arial" panose="020B0604020202020204" pitchFamily="34" charset="0"/>
                <a:cs typeface="Arial" panose="020B0604020202020204" pitchFamily="34" charset="0"/>
              </a:rPr>
              <a:t>VHSV prevalence </a:t>
            </a:r>
            <a:r>
              <a:rPr lang="en-US" dirty="0">
                <a:latin typeface="Arial" panose="020B0604020202020204" pitchFamily="34" charset="0"/>
                <a:cs typeface="Arial" panose="020B0604020202020204" pitchFamily="34" charset="0"/>
              </a:rPr>
              <a:t>up to 14</a:t>
            </a:r>
            <a:r>
              <a:rPr lang="en-US" dirty="0" smtClean="0">
                <a:latin typeface="Arial" panose="020B0604020202020204" pitchFamily="34" charset="0"/>
                <a:cs typeface="Arial" panose="020B0604020202020204" pitchFamily="34" charset="0"/>
              </a:rPr>
              <a:t>%</a:t>
            </a:r>
          </a:p>
          <a:p>
            <a:pPr algn="ctr"/>
            <a:r>
              <a:rPr lang="en-US" dirty="0" smtClean="0">
                <a:latin typeface="Arial" panose="020B0604020202020204" pitchFamily="34" charset="0"/>
                <a:cs typeface="Arial" panose="020B0604020202020204" pitchFamily="34" charset="0"/>
              </a:rPr>
              <a:t>Deadly at early life stages</a:t>
            </a:r>
            <a:endParaRPr lang="en-US" dirty="0">
              <a:latin typeface="Arial" panose="020B0604020202020204" pitchFamily="34" charset="0"/>
              <a:cs typeface="Arial" panose="020B0604020202020204" pitchFamily="34" charset="0"/>
            </a:endParaRPr>
          </a:p>
        </p:txBody>
      </p:sp>
      <p:sp>
        <p:nvSpPr>
          <p:cNvPr id="6" name="Rectangle 5"/>
          <p:cNvSpPr/>
          <p:nvPr/>
        </p:nvSpPr>
        <p:spPr>
          <a:xfrm>
            <a:off x="6637794" y="4689237"/>
            <a:ext cx="3980577" cy="646331"/>
          </a:xfrm>
          <a:prstGeom prst="rect">
            <a:avLst/>
          </a:prstGeom>
        </p:spPr>
        <p:txBody>
          <a:bodyPr wrap="none">
            <a:spAutoFit/>
          </a:bodyPr>
          <a:lstStyle/>
          <a:p>
            <a:pPr algn="ctr"/>
            <a:r>
              <a:rPr lang="en-US" i="1" dirty="0" err="1">
                <a:latin typeface="Arial" panose="020B0604020202020204" pitchFamily="34" charset="0"/>
                <a:cs typeface="Arial" panose="020B0604020202020204" pitchFamily="34" charset="0"/>
              </a:rPr>
              <a:t>Ichthyophonus</a:t>
            </a:r>
            <a:r>
              <a:rPr lang="en-US" dirty="0" smtClean="0">
                <a:latin typeface="Arial" panose="020B0604020202020204" pitchFamily="34" charset="0"/>
                <a:cs typeface="Arial" panose="020B0604020202020204" pitchFamily="34" charset="0"/>
              </a:rPr>
              <a:t> prevalence </a:t>
            </a:r>
            <a:r>
              <a:rPr lang="en-US" dirty="0">
                <a:latin typeface="Arial" panose="020B0604020202020204" pitchFamily="34" charset="0"/>
                <a:cs typeface="Arial" panose="020B0604020202020204" pitchFamily="34" charset="0"/>
              </a:rPr>
              <a:t>up to </a:t>
            </a:r>
            <a:r>
              <a:rPr lang="en-US" dirty="0" smtClean="0">
                <a:latin typeface="Arial" panose="020B0604020202020204" pitchFamily="34" charset="0"/>
                <a:cs typeface="Arial" panose="020B0604020202020204" pitchFamily="34" charset="0"/>
              </a:rPr>
              <a:t>51%</a:t>
            </a:r>
          </a:p>
          <a:p>
            <a:pPr algn="ctr"/>
            <a:r>
              <a:rPr lang="en-US" dirty="0" smtClean="0">
                <a:latin typeface="Arial" panose="020B0604020202020204" pitchFamily="34" charset="0"/>
                <a:cs typeface="Arial" panose="020B0604020202020204" pitchFamily="34" charset="0"/>
              </a:rPr>
              <a:t>Deadly at later life stages</a:t>
            </a:r>
            <a:endParaRPr lang="en-US" dirty="0">
              <a:latin typeface="Arial" panose="020B0604020202020204" pitchFamily="34" charset="0"/>
              <a:cs typeface="Arial" panose="020B0604020202020204" pitchFamily="34" charset="0"/>
            </a:endParaRPr>
          </a:p>
        </p:txBody>
      </p:sp>
      <p:sp>
        <p:nvSpPr>
          <p:cNvPr id="8" name="Rectangle 7"/>
          <p:cNvSpPr/>
          <p:nvPr/>
        </p:nvSpPr>
        <p:spPr>
          <a:xfrm>
            <a:off x="496335" y="5990497"/>
            <a:ext cx="5241563" cy="646331"/>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Marty et al. 2010, </a:t>
            </a:r>
            <a:r>
              <a:rPr lang="en-US" i="1" dirty="0" smtClean="0">
                <a:latin typeface="Arial" panose="020B0604020202020204" pitchFamily="34" charset="0"/>
                <a:cs typeface="Arial" panose="020B0604020202020204" pitchFamily="34" charset="0"/>
              </a:rPr>
              <a:t>Diseases of Aquatic Organisms</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Photos: Paul Hershberger</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08506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Arial" panose="020B0604020202020204" pitchFamily="34" charset="0"/>
                <a:cs typeface="Arial" panose="020B0604020202020204" pitchFamily="34" charset="0"/>
              </a:rPr>
              <a:t>Adaptation to pollution through loss-of-function mutations</a:t>
            </a:r>
            <a:endParaRPr lang="en-US" sz="3200" i="1" dirty="0">
              <a:latin typeface="Arial" panose="020B0604020202020204" pitchFamily="34" charset="0"/>
              <a:cs typeface="Arial" panose="020B0604020202020204" pitchFamily="34" charset="0"/>
            </a:endParaRPr>
          </a:p>
        </p:txBody>
      </p:sp>
      <p:sp>
        <p:nvSpPr>
          <p:cNvPr id="8" name="Rectangle 7"/>
          <p:cNvSpPr/>
          <p:nvPr/>
        </p:nvSpPr>
        <p:spPr>
          <a:xfrm>
            <a:off x="415312" y="6210416"/>
            <a:ext cx="2749471" cy="369332"/>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Reid et al. 2016, </a:t>
            </a:r>
            <a:r>
              <a:rPr lang="en-US" i="1" dirty="0" smtClean="0">
                <a:latin typeface="Arial" panose="020B0604020202020204" pitchFamily="34" charset="0"/>
                <a:cs typeface="Arial" panose="020B0604020202020204" pitchFamily="34" charset="0"/>
              </a:rPr>
              <a:t>Science</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639129" y="2221496"/>
            <a:ext cx="10714671" cy="2553544"/>
          </a:xfrm>
          <a:prstGeom prst="rect">
            <a:avLst/>
          </a:prstGeom>
        </p:spPr>
      </p:pic>
      <p:pic>
        <p:nvPicPr>
          <p:cNvPr id="11" name="Picture 12" descr="http://img.kil.palo-alto.ca.us/h/HET/00-0-Copr_2017-Anthony_C_Terceirax.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365" b="91304" l="6400" r="97200"/>
                    </a14:imgEffect>
                  </a14:imgLayer>
                </a14:imgProps>
              </a:ext>
              <a:ext uri="{28A0092B-C50C-407E-A947-70E740481C1C}">
                <a14:useLocalDpi xmlns:a14="http://schemas.microsoft.com/office/drawing/2010/main" val="0"/>
              </a:ext>
            </a:extLst>
          </a:blip>
          <a:srcRect/>
          <a:stretch>
            <a:fillRect/>
          </a:stretch>
        </p:blipFill>
        <p:spPr bwMode="auto">
          <a:xfrm>
            <a:off x="4845999" y="4508811"/>
            <a:ext cx="2500002" cy="1495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270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Arial" panose="020B0604020202020204" pitchFamily="34" charset="0"/>
                <a:cs typeface="Arial" panose="020B0604020202020204" pitchFamily="34" charset="0"/>
              </a:rPr>
              <a:t>Increased mutation load following population collapse</a:t>
            </a:r>
            <a:endParaRPr lang="en-US" sz="3200" dirty="0">
              <a:latin typeface="Arial" panose="020B0604020202020204" pitchFamily="34" charset="0"/>
              <a:cs typeface="Arial" panose="020B0604020202020204" pitchFamily="34" charset="0"/>
            </a:endParaRPr>
          </a:p>
        </p:txBody>
      </p:sp>
      <p:sp>
        <p:nvSpPr>
          <p:cNvPr id="6" name="Rectangle 5"/>
          <p:cNvSpPr/>
          <p:nvPr/>
        </p:nvSpPr>
        <p:spPr>
          <a:xfrm>
            <a:off x="415312" y="6210416"/>
            <a:ext cx="8832290" cy="369332"/>
          </a:xfrm>
          <a:prstGeom prst="rect">
            <a:avLst/>
          </a:prstGeom>
        </p:spPr>
        <p:txBody>
          <a:bodyPr wrap="none">
            <a:spAutoFit/>
          </a:bodyPr>
          <a:lstStyle/>
          <a:p>
            <a:r>
              <a:rPr lang="en-US" dirty="0" err="1" smtClean="0">
                <a:latin typeface="Arial" panose="020B0604020202020204" pitchFamily="34" charset="0"/>
                <a:cs typeface="Arial" panose="020B0604020202020204" pitchFamily="34" charset="0"/>
              </a:rPr>
              <a:t>Lohr</a:t>
            </a:r>
            <a:r>
              <a:rPr lang="en-US" dirty="0" smtClean="0">
                <a:latin typeface="Arial" panose="020B0604020202020204" pitchFamily="34" charset="0"/>
                <a:cs typeface="Arial" panose="020B0604020202020204" pitchFamily="34" charset="0"/>
              </a:rPr>
              <a:t> and </a:t>
            </a:r>
            <a:r>
              <a:rPr lang="en-US" dirty="0" err="1" smtClean="0">
                <a:latin typeface="Arial" panose="020B0604020202020204" pitchFamily="34" charset="0"/>
                <a:cs typeface="Arial" panose="020B0604020202020204" pitchFamily="34" charset="0"/>
              </a:rPr>
              <a:t>Hagg</a:t>
            </a:r>
            <a:r>
              <a:rPr lang="en-US" dirty="0" smtClean="0">
                <a:latin typeface="Arial" panose="020B0604020202020204" pitchFamily="34" charset="0"/>
                <a:cs typeface="Arial" panose="020B0604020202020204" pitchFamily="34" charset="0"/>
              </a:rPr>
              <a:t> 2015, </a:t>
            </a:r>
            <a:r>
              <a:rPr lang="en-US" i="1" dirty="0" smtClean="0">
                <a:latin typeface="Arial" panose="020B0604020202020204" pitchFamily="34" charset="0"/>
                <a:cs typeface="Arial" panose="020B0604020202020204" pitchFamily="34" charset="0"/>
              </a:rPr>
              <a:t>Evolution. </a:t>
            </a:r>
            <a:r>
              <a:rPr lang="en-US" dirty="0" smtClean="0">
                <a:latin typeface="Arial" panose="020B0604020202020204" pitchFamily="34" charset="0"/>
                <a:cs typeface="Arial" panose="020B0604020202020204" pitchFamily="34" charset="0"/>
              </a:rPr>
              <a:t>Kirkpatrick and </a:t>
            </a:r>
            <a:r>
              <a:rPr lang="en-US" dirty="0" err="1" smtClean="0">
                <a:latin typeface="Arial" panose="020B0604020202020204" pitchFamily="34" charset="0"/>
                <a:cs typeface="Arial" panose="020B0604020202020204" pitchFamily="34" charset="0"/>
              </a:rPr>
              <a:t>Jarne</a:t>
            </a:r>
            <a:r>
              <a:rPr lang="en-US" dirty="0" smtClean="0">
                <a:latin typeface="Arial" panose="020B0604020202020204" pitchFamily="34" charset="0"/>
                <a:cs typeface="Arial" panose="020B0604020202020204" pitchFamily="34" charset="0"/>
              </a:rPr>
              <a:t> 2000, </a:t>
            </a:r>
            <a:r>
              <a:rPr lang="en-US" i="1" dirty="0" smtClean="0">
                <a:latin typeface="Arial" panose="020B0604020202020204" pitchFamily="34" charset="0"/>
                <a:cs typeface="Arial" panose="020B0604020202020204" pitchFamily="34" charset="0"/>
              </a:rPr>
              <a:t>The American Naturalist</a:t>
            </a:r>
            <a:endParaRPr lang="en-US" dirty="0">
              <a:latin typeface="Arial" panose="020B0604020202020204" pitchFamily="34" charset="0"/>
              <a:cs typeface="Arial" panose="020B0604020202020204" pitchFamily="34" charset="0"/>
            </a:endParaRPr>
          </a:p>
        </p:txBody>
      </p:sp>
      <p:sp>
        <p:nvSpPr>
          <p:cNvPr id="3" name="Rectangle 2"/>
          <p:cNvSpPr/>
          <p:nvPr/>
        </p:nvSpPr>
        <p:spPr>
          <a:xfrm>
            <a:off x="1835988" y="1886628"/>
            <a:ext cx="8520023" cy="3416320"/>
          </a:xfrm>
          <a:prstGeom prst="rect">
            <a:avLst/>
          </a:prstGeom>
        </p:spPr>
        <p:txBody>
          <a:bodyPr wrap="square">
            <a:spAutoFit/>
          </a:bodyPr>
          <a:lstStyle/>
          <a:p>
            <a:pPr marL="285750" indent="-285750">
              <a:buFont typeface="Arial" panose="020B0604020202020204" pitchFamily="34" charset="0"/>
              <a:buChar char="•"/>
            </a:pPr>
            <a:r>
              <a:rPr lang="en-US" sz="2400" dirty="0"/>
              <a:t>M</a:t>
            </a:r>
            <a:r>
              <a:rPr lang="en-US" sz="2400" dirty="0" smtClean="0"/>
              <a:t>utation load: a measure largely determined by a reduction in fitness contributed by deleterious mutations across the entire genome.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 bottleneck can increase mutation load because drift is stronger.</a:t>
            </a:r>
          </a:p>
          <a:p>
            <a:endParaRPr lang="en-US" sz="2400" dirty="0" smtClean="0"/>
          </a:p>
          <a:p>
            <a:pPr marL="285750" indent="-285750">
              <a:buFont typeface="Arial" panose="020B0604020202020204" pitchFamily="34" charset="0"/>
              <a:buChar char="•"/>
            </a:pPr>
            <a:r>
              <a:rPr lang="en-US" sz="2400" dirty="0" smtClean="0"/>
              <a:t>A bottleneck can cause larger increases in the total load when population size recovers slowly.</a:t>
            </a:r>
            <a:endParaRPr lang="en-US" sz="2400" dirty="0"/>
          </a:p>
        </p:txBody>
      </p:sp>
    </p:spTree>
    <p:extLst>
      <p:ext uri="{BB962C8B-B14F-4D97-AF65-F5344CB8AC3E}">
        <p14:creationId xmlns:p14="http://schemas.microsoft.com/office/powerpoint/2010/main" val="42398991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842029" y="2760159"/>
            <a:ext cx="10515600" cy="1325563"/>
          </a:xfrm>
        </p:spPr>
        <p:txBody>
          <a:bodyPr>
            <a:normAutofit/>
          </a:bodyPr>
          <a:lstStyle/>
          <a:p>
            <a:pPr algn="ctr"/>
            <a:r>
              <a:rPr lang="en-US" sz="3200" dirty="0" smtClean="0">
                <a:latin typeface="Arial" panose="020B0604020202020204" pitchFamily="34" charset="0"/>
                <a:cs typeface="Arial" panose="020B0604020202020204" pitchFamily="34" charset="0"/>
              </a:rPr>
              <a:t>Are there genetic factors limiting population recovery in Prince William Sound?</a:t>
            </a:r>
            <a:endParaRPr lang="en-US" sz="3200" dirty="0">
              <a:latin typeface="Arial" panose="020B0604020202020204" pitchFamily="34" charset="0"/>
              <a:cs typeface="Arial" panose="020B0604020202020204" pitchFamily="34" charset="0"/>
            </a:endParaRPr>
          </a:p>
        </p:txBody>
      </p:sp>
      <p:sp>
        <p:nvSpPr>
          <p:cNvPr id="7" name="Rectangle 6"/>
          <p:cNvSpPr/>
          <p:nvPr/>
        </p:nvSpPr>
        <p:spPr>
          <a:xfrm>
            <a:off x="2722913" y="1417320"/>
            <a:ext cx="60292" cy="116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52301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078"/>
            <a:ext cx="10515600" cy="1325563"/>
          </a:xfrm>
        </p:spPr>
        <p:txBody>
          <a:bodyPr>
            <a:normAutofit/>
          </a:bodyPr>
          <a:lstStyle/>
          <a:p>
            <a:pPr algn="ctr"/>
            <a:r>
              <a:rPr lang="en-US" sz="3200" dirty="0" smtClean="0">
                <a:latin typeface="Arial" panose="020B0604020202020204" pitchFamily="34" charset="0"/>
                <a:cs typeface="Arial" panose="020B0604020202020204" pitchFamily="34" charset="0"/>
              </a:rPr>
              <a:t>Low coverage sequencing of 1100 Pacific herring to identify genetic variation limiting population recovery</a:t>
            </a:r>
            <a:endParaRPr lang="en-US" sz="3200" dirty="0">
              <a:latin typeface="Arial" panose="020B0604020202020204" pitchFamily="34" charset="0"/>
              <a:cs typeface="Arial" panose="020B0604020202020204" pitchFamily="34" charset="0"/>
            </a:endParaRPr>
          </a:p>
        </p:txBody>
      </p:sp>
      <p:sp>
        <p:nvSpPr>
          <p:cNvPr id="6" name="Rectangle 5"/>
          <p:cNvSpPr/>
          <p:nvPr/>
        </p:nvSpPr>
        <p:spPr>
          <a:xfrm>
            <a:off x="2037139" y="2961120"/>
            <a:ext cx="258793" cy="327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 name="Rectangle 6"/>
          <p:cNvSpPr/>
          <p:nvPr/>
        </p:nvSpPr>
        <p:spPr>
          <a:xfrm>
            <a:off x="2049331" y="4795370"/>
            <a:ext cx="258793" cy="327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9" name="Rounded Rectangle 8"/>
          <p:cNvSpPr/>
          <p:nvPr/>
        </p:nvSpPr>
        <p:spPr>
          <a:xfrm>
            <a:off x="982552" y="1550623"/>
            <a:ext cx="2303360" cy="79404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w</a:t>
            </a:r>
            <a:r>
              <a:rPr lang="en-US" dirty="0" smtClean="0">
                <a:solidFill>
                  <a:schemeClr val="tx1"/>
                </a:solidFill>
                <a:latin typeface="Arial" panose="020B0604020202020204" pitchFamily="34" charset="0"/>
                <a:cs typeface="Arial" panose="020B0604020202020204" pitchFamily="34" charset="0"/>
              </a:rPr>
              <a:t>hole genome sequencing</a:t>
            </a:r>
            <a:endParaRPr lang="en-US" dirty="0">
              <a:solidFill>
                <a:schemeClr val="tx1"/>
              </a:solidFill>
              <a:latin typeface="Arial" panose="020B0604020202020204" pitchFamily="34" charset="0"/>
              <a:cs typeface="Arial" panose="020B0604020202020204" pitchFamily="34" charset="0"/>
            </a:endParaRPr>
          </a:p>
        </p:txBody>
      </p:sp>
      <p:sp>
        <p:nvSpPr>
          <p:cNvPr id="14" name="Rounded Rectangle 13"/>
          <p:cNvSpPr/>
          <p:nvPr/>
        </p:nvSpPr>
        <p:spPr>
          <a:xfrm>
            <a:off x="982551" y="2555419"/>
            <a:ext cx="2303361" cy="7940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Arial" panose="020B0604020202020204" pitchFamily="34" charset="0"/>
                <a:cs typeface="Arial" panose="020B0604020202020204" pitchFamily="34" charset="0"/>
              </a:rPr>
              <a:t>QC and filtering</a:t>
            </a:r>
          </a:p>
          <a:p>
            <a:pPr algn="ctr"/>
            <a:r>
              <a:rPr lang="en-US" sz="1200" dirty="0" smtClean="0">
                <a:solidFill>
                  <a:schemeClr val="tx1"/>
                </a:solidFill>
                <a:latin typeface="Arial" panose="020B0604020202020204" pitchFamily="34" charset="0"/>
                <a:cs typeface="Arial" panose="020B0604020202020204" pitchFamily="34" charset="0"/>
              </a:rPr>
              <a:t>(trim galore, </a:t>
            </a:r>
            <a:r>
              <a:rPr lang="en-US" sz="1200" dirty="0" err="1" smtClean="0">
                <a:solidFill>
                  <a:schemeClr val="tx1"/>
                </a:solidFill>
                <a:latin typeface="Arial" panose="020B0604020202020204" pitchFamily="34" charset="0"/>
                <a:cs typeface="Arial" panose="020B0604020202020204" pitchFamily="34" charset="0"/>
              </a:rPr>
              <a:t>FastQC,multiQC</a:t>
            </a:r>
            <a:r>
              <a:rPr lang="en-US" sz="1200" dirty="0" smtClean="0">
                <a:solidFill>
                  <a:schemeClr val="tx1"/>
                </a:solidFill>
                <a:latin typeface="Arial" panose="020B0604020202020204" pitchFamily="34" charset="0"/>
                <a:cs typeface="Arial" panose="020B0604020202020204" pitchFamily="34" charset="0"/>
              </a:rPr>
              <a:t>)</a:t>
            </a:r>
            <a:endParaRPr lang="en-US" sz="1050" dirty="0">
              <a:solidFill>
                <a:schemeClr val="tx1"/>
              </a:solidFill>
              <a:latin typeface="Arial" panose="020B0604020202020204" pitchFamily="34" charset="0"/>
              <a:cs typeface="Arial" panose="020B0604020202020204" pitchFamily="34" charset="0"/>
            </a:endParaRPr>
          </a:p>
        </p:txBody>
      </p:sp>
      <p:sp>
        <p:nvSpPr>
          <p:cNvPr id="15" name="Rounded Rectangle 14"/>
          <p:cNvSpPr/>
          <p:nvPr/>
        </p:nvSpPr>
        <p:spPr>
          <a:xfrm>
            <a:off x="982552" y="3573860"/>
            <a:ext cx="2303360" cy="7940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Arial" panose="020B0604020202020204" pitchFamily="34" charset="0"/>
                <a:cs typeface="Arial" panose="020B0604020202020204" pitchFamily="34" charset="0"/>
              </a:rPr>
              <a:t>align to reference</a:t>
            </a:r>
          </a:p>
          <a:p>
            <a:pPr algn="ctr"/>
            <a:r>
              <a:rPr lang="en-US" sz="1200" dirty="0" smtClean="0">
                <a:solidFill>
                  <a:schemeClr val="tx1"/>
                </a:solidFill>
                <a:latin typeface="Arial" panose="020B0604020202020204" pitchFamily="34" charset="0"/>
                <a:cs typeface="Arial" panose="020B0604020202020204" pitchFamily="34" charset="0"/>
              </a:rPr>
              <a:t>(BWA)</a:t>
            </a:r>
            <a:endParaRPr lang="en-US" sz="1200" dirty="0">
              <a:solidFill>
                <a:schemeClr val="tx1"/>
              </a:solidFill>
              <a:latin typeface="Arial" panose="020B0604020202020204" pitchFamily="34" charset="0"/>
              <a:cs typeface="Arial" panose="020B0604020202020204" pitchFamily="34" charset="0"/>
            </a:endParaRPr>
          </a:p>
        </p:txBody>
      </p:sp>
      <p:sp>
        <p:nvSpPr>
          <p:cNvPr id="16" name="Rounded Rectangle 15"/>
          <p:cNvSpPr/>
          <p:nvPr/>
        </p:nvSpPr>
        <p:spPr>
          <a:xfrm>
            <a:off x="982552" y="4584430"/>
            <a:ext cx="2303360" cy="7940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Arial" panose="020B0604020202020204" pitchFamily="34" charset="0"/>
                <a:cs typeface="Arial" panose="020B0604020202020204" pitchFamily="34" charset="0"/>
              </a:rPr>
              <a:t>call variants</a:t>
            </a:r>
          </a:p>
          <a:p>
            <a:pPr algn="ctr"/>
            <a:r>
              <a:rPr lang="en-US" sz="1200" dirty="0" smtClean="0">
                <a:solidFill>
                  <a:schemeClr val="tx1"/>
                </a:solidFill>
                <a:latin typeface="Arial" panose="020B0604020202020204" pitchFamily="34" charset="0"/>
                <a:cs typeface="Arial" panose="020B0604020202020204" pitchFamily="34" charset="0"/>
              </a:rPr>
              <a:t>(GATK)</a:t>
            </a:r>
            <a:endParaRPr lang="en-US" sz="1200" dirty="0">
              <a:solidFill>
                <a:schemeClr val="tx1"/>
              </a:solidFill>
              <a:latin typeface="Arial" panose="020B0604020202020204" pitchFamily="34" charset="0"/>
              <a:cs typeface="Arial" panose="020B0604020202020204" pitchFamily="34" charset="0"/>
            </a:endParaRPr>
          </a:p>
        </p:txBody>
      </p:sp>
      <p:cxnSp>
        <p:nvCxnSpPr>
          <p:cNvPr id="20" name="Straight Arrow Connector 19"/>
          <p:cNvCxnSpPr/>
          <p:nvPr/>
        </p:nvCxnSpPr>
        <p:spPr>
          <a:xfrm>
            <a:off x="2134366" y="3351709"/>
            <a:ext cx="0" cy="210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134231" y="4368979"/>
            <a:ext cx="0" cy="210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a:xfrm>
            <a:off x="976996" y="5592243"/>
            <a:ext cx="2303360" cy="794042"/>
          </a:xfrm>
          <a:prstGeom prst="roundRect">
            <a:avLst/>
          </a:prstGeom>
          <a:solidFill>
            <a:schemeClr val="bg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panose="020B0604020202020204" pitchFamily="34" charset="0"/>
                <a:cs typeface="Arial" panose="020B0604020202020204" pitchFamily="34" charset="0"/>
              </a:rPr>
              <a:t>identify loss-of-function</a:t>
            </a:r>
          </a:p>
          <a:p>
            <a:pPr algn="ctr"/>
            <a:r>
              <a:rPr lang="en-US" sz="1200" dirty="0" smtClean="0">
                <a:solidFill>
                  <a:schemeClr val="tx1"/>
                </a:solidFill>
                <a:latin typeface="Arial" panose="020B0604020202020204" pitchFamily="34" charset="0"/>
                <a:cs typeface="Arial" panose="020B0604020202020204" pitchFamily="34" charset="0"/>
              </a:rPr>
              <a:t>(ENSEMBL VEP) </a:t>
            </a:r>
          </a:p>
        </p:txBody>
      </p:sp>
      <p:cxnSp>
        <p:nvCxnSpPr>
          <p:cNvPr id="47" name="Straight Arrow Connector 46"/>
          <p:cNvCxnSpPr/>
          <p:nvPr/>
        </p:nvCxnSpPr>
        <p:spPr>
          <a:xfrm>
            <a:off x="2132486" y="5373775"/>
            <a:ext cx="0" cy="210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132486" y="2340855"/>
            <a:ext cx="0" cy="210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3497903" y="4579733"/>
            <a:ext cx="2303360" cy="794042"/>
          </a:xfrm>
          <a:prstGeom prst="roundRect">
            <a:avLst/>
          </a:prstGeom>
          <a:solidFill>
            <a:schemeClr val="bg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Arial" panose="020B0604020202020204" pitchFamily="34" charset="0"/>
                <a:cs typeface="Arial" panose="020B0604020202020204" pitchFamily="34" charset="0"/>
              </a:rPr>
              <a:t>population structure</a:t>
            </a:r>
          </a:p>
          <a:p>
            <a:pPr algn="ctr"/>
            <a:r>
              <a:rPr lang="en-US" sz="1100" dirty="0" smtClean="0">
                <a:solidFill>
                  <a:schemeClr val="tx1"/>
                </a:solidFill>
                <a:latin typeface="Arial" panose="020B0604020202020204" pitchFamily="34" charset="0"/>
                <a:cs typeface="Arial" panose="020B0604020202020204" pitchFamily="34" charset="0"/>
              </a:rPr>
              <a:t>(</a:t>
            </a:r>
            <a:r>
              <a:rPr lang="en-US" sz="1100" dirty="0" err="1" smtClean="0">
                <a:solidFill>
                  <a:schemeClr val="tx1"/>
                </a:solidFill>
                <a:latin typeface="Arial" panose="020B0604020202020204" pitchFamily="34" charset="0"/>
                <a:cs typeface="Arial" panose="020B0604020202020204" pitchFamily="34" charset="0"/>
              </a:rPr>
              <a:t>PCAngsd</a:t>
            </a:r>
            <a:r>
              <a:rPr lang="en-US" sz="1100" dirty="0" smtClean="0">
                <a:solidFill>
                  <a:schemeClr val="tx1"/>
                </a:solidFill>
                <a:latin typeface="Arial" panose="020B0604020202020204" pitchFamily="34" charset="0"/>
                <a:cs typeface="Arial" panose="020B0604020202020204" pitchFamily="34" charset="0"/>
              </a:rPr>
              <a:t>, PLINK, </a:t>
            </a:r>
            <a:r>
              <a:rPr lang="en-US" sz="1100" dirty="0" err="1" smtClean="0">
                <a:solidFill>
                  <a:schemeClr val="tx1"/>
                </a:solidFill>
                <a:latin typeface="Arial" panose="020B0604020202020204" pitchFamily="34" charset="0"/>
                <a:cs typeface="Arial" panose="020B0604020202020204" pitchFamily="34" charset="0"/>
              </a:rPr>
              <a:t>NGSadmix</a:t>
            </a:r>
            <a:r>
              <a:rPr lang="en-US" sz="1100" dirty="0" smtClean="0">
                <a:solidFill>
                  <a:schemeClr val="tx1"/>
                </a:solidFill>
                <a:latin typeface="Arial" panose="020B0604020202020204" pitchFamily="34" charset="0"/>
                <a:cs typeface="Arial" panose="020B0604020202020204" pitchFamily="34" charset="0"/>
              </a:rPr>
              <a:t>)</a:t>
            </a:r>
          </a:p>
        </p:txBody>
      </p:sp>
      <p:cxnSp>
        <p:nvCxnSpPr>
          <p:cNvPr id="48" name="Straight Arrow Connector 47"/>
          <p:cNvCxnSpPr/>
          <p:nvPr/>
        </p:nvCxnSpPr>
        <p:spPr>
          <a:xfrm rot="16200000">
            <a:off x="3385733" y="4872980"/>
            <a:ext cx="0" cy="210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3249930" y="5345430"/>
            <a:ext cx="278130" cy="285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3497903" y="5592243"/>
            <a:ext cx="2303360" cy="794042"/>
          </a:xfrm>
          <a:prstGeom prst="roundRect">
            <a:avLst/>
          </a:prstGeom>
          <a:solidFill>
            <a:schemeClr val="bg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Arial" panose="020B0604020202020204" pitchFamily="34" charset="0"/>
                <a:cs typeface="Arial" panose="020B0604020202020204" pitchFamily="34" charset="0"/>
              </a:rPr>
              <a:t>short-term Ne temporal covariance</a:t>
            </a:r>
          </a:p>
          <a:p>
            <a:pPr algn="ctr"/>
            <a:r>
              <a:rPr lang="en-US" sz="1200" dirty="0" smtClean="0">
                <a:solidFill>
                  <a:schemeClr val="tx1"/>
                </a:solidFill>
                <a:latin typeface="Arial" panose="020B0604020202020204" pitchFamily="34" charset="0"/>
                <a:cs typeface="Arial" panose="020B0604020202020204" pitchFamily="34" charset="0"/>
              </a:rPr>
              <a:t>(</a:t>
            </a:r>
            <a:r>
              <a:rPr lang="en-US" sz="1200" dirty="0" err="1" smtClean="0">
                <a:solidFill>
                  <a:schemeClr val="tx1"/>
                </a:solidFill>
                <a:latin typeface="Arial" panose="020B0604020202020204" pitchFamily="34" charset="0"/>
                <a:cs typeface="Arial" panose="020B0604020202020204" pitchFamily="34" charset="0"/>
              </a:rPr>
              <a:t>cvtk</a:t>
            </a:r>
            <a:r>
              <a:rPr lang="en-US" sz="1200" dirty="0" smtClean="0">
                <a:solidFill>
                  <a:schemeClr val="tx1"/>
                </a:solidFill>
                <a:latin typeface="Arial" panose="020B0604020202020204" pitchFamily="34" charset="0"/>
                <a:cs typeface="Arial" panose="020B0604020202020204" pitchFamily="34" charset="0"/>
              </a:rPr>
              <a:t>)</a:t>
            </a:r>
            <a:endParaRPr lang="en-US" sz="1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93324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078"/>
            <a:ext cx="10515600" cy="1325563"/>
          </a:xfrm>
        </p:spPr>
        <p:txBody>
          <a:bodyPr>
            <a:normAutofit/>
          </a:bodyPr>
          <a:lstStyle/>
          <a:p>
            <a:pPr algn="ctr"/>
            <a:r>
              <a:rPr lang="en-US" sz="3200" dirty="0" smtClean="0">
                <a:latin typeface="Arial" panose="020B0604020202020204" pitchFamily="34" charset="0"/>
                <a:cs typeface="Arial" panose="020B0604020202020204" pitchFamily="34" charset="0"/>
              </a:rPr>
              <a:t>Acknowledgements</a:t>
            </a:r>
            <a:endParaRPr lang="en-US" sz="3200" dirty="0">
              <a:latin typeface="Arial" panose="020B0604020202020204" pitchFamily="34" charset="0"/>
              <a:cs typeface="Arial" panose="020B0604020202020204" pitchFamily="34" charset="0"/>
            </a:endParaRPr>
          </a:p>
        </p:txBody>
      </p:sp>
      <p:sp>
        <p:nvSpPr>
          <p:cNvPr id="9" name="Rounded Rectangle 8"/>
          <p:cNvSpPr/>
          <p:nvPr/>
        </p:nvSpPr>
        <p:spPr>
          <a:xfrm>
            <a:off x="982552" y="1550623"/>
            <a:ext cx="2303360" cy="794042"/>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w</a:t>
            </a:r>
            <a:r>
              <a:rPr lang="en-US" dirty="0" smtClean="0">
                <a:solidFill>
                  <a:schemeClr val="tx1"/>
                </a:solidFill>
                <a:latin typeface="Arial" panose="020B0604020202020204" pitchFamily="34" charset="0"/>
                <a:cs typeface="Arial" panose="020B0604020202020204" pitchFamily="34" charset="0"/>
              </a:rPr>
              <a:t>hole genome sequencing</a:t>
            </a:r>
            <a:endParaRPr lang="en-US" dirty="0">
              <a:solidFill>
                <a:schemeClr val="tx1"/>
              </a:solidFill>
              <a:latin typeface="Arial" panose="020B0604020202020204" pitchFamily="34" charset="0"/>
              <a:cs typeface="Arial" panose="020B0604020202020204" pitchFamily="34" charset="0"/>
            </a:endParaRPr>
          </a:p>
        </p:txBody>
      </p:sp>
      <p:sp>
        <p:nvSpPr>
          <p:cNvPr id="14" name="Rounded Rectangle 13"/>
          <p:cNvSpPr/>
          <p:nvPr/>
        </p:nvSpPr>
        <p:spPr>
          <a:xfrm>
            <a:off x="982551" y="2555419"/>
            <a:ext cx="2303361" cy="794042"/>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75000"/>
                  </a:schemeClr>
                </a:solidFill>
                <a:latin typeface="Arial" panose="020B0604020202020204" pitchFamily="34" charset="0"/>
                <a:cs typeface="Arial" panose="020B0604020202020204" pitchFamily="34" charset="0"/>
              </a:rPr>
              <a:t>QC and filtering</a:t>
            </a:r>
          </a:p>
          <a:p>
            <a:pPr algn="ctr"/>
            <a:r>
              <a:rPr lang="en-US" sz="1100" dirty="0" smtClean="0">
                <a:solidFill>
                  <a:schemeClr val="bg1">
                    <a:lumMod val="75000"/>
                  </a:schemeClr>
                </a:solidFill>
                <a:latin typeface="Arial" panose="020B0604020202020204" pitchFamily="34" charset="0"/>
                <a:cs typeface="Arial" panose="020B0604020202020204" pitchFamily="34" charset="0"/>
              </a:rPr>
              <a:t>(trim galore, </a:t>
            </a:r>
            <a:r>
              <a:rPr lang="en-US" sz="1100" dirty="0" err="1" smtClean="0">
                <a:solidFill>
                  <a:schemeClr val="bg1">
                    <a:lumMod val="75000"/>
                  </a:schemeClr>
                </a:solidFill>
                <a:latin typeface="Arial" panose="020B0604020202020204" pitchFamily="34" charset="0"/>
                <a:cs typeface="Arial" panose="020B0604020202020204" pitchFamily="34" charset="0"/>
              </a:rPr>
              <a:t>FastQC</a:t>
            </a:r>
            <a:r>
              <a:rPr lang="en-US" sz="1100" dirty="0" smtClean="0">
                <a:solidFill>
                  <a:schemeClr val="bg1">
                    <a:lumMod val="75000"/>
                  </a:schemeClr>
                </a:solidFill>
                <a:latin typeface="Arial" panose="020B0604020202020204" pitchFamily="34" charset="0"/>
                <a:cs typeface="Arial" panose="020B0604020202020204" pitchFamily="34" charset="0"/>
              </a:rPr>
              <a:t>, </a:t>
            </a:r>
            <a:r>
              <a:rPr lang="en-US" sz="1100" dirty="0" err="1" smtClean="0">
                <a:solidFill>
                  <a:schemeClr val="bg1">
                    <a:lumMod val="75000"/>
                  </a:schemeClr>
                </a:solidFill>
                <a:latin typeface="Arial" panose="020B0604020202020204" pitchFamily="34" charset="0"/>
                <a:cs typeface="Arial" panose="020B0604020202020204" pitchFamily="34" charset="0"/>
              </a:rPr>
              <a:t>multiQC</a:t>
            </a:r>
            <a:r>
              <a:rPr lang="en-US" sz="1100" dirty="0" smtClean="0">
                <a:solidFill>
                  <a:schemeClr val="bg1">
                    <a:lumMod val="75000"/>
                  </a:schemeClr>
                </a:solidFill>
                <a:latin typeface="Arial" panose="020B0604020202020204" pitchFamily="34" charset="0"/>
                <a:cs typeface="Arial" panose="020B0604020202020204" pitchFamily="34" charset="0"/>
              </a:rPr>
              <a:t>)</a:t>
            </a:r>
            <a:endParaRPr lang="en-US" sz="1000" dirty="0">
              <a:solidFill>
                <a:schemeClr val="bg1">
                  <a:lumMod val="75000"/>
                </a:schemeClr>
              </a:solidFill>
              <a:latin typeface="Arial" panose="020B0604020202020204" pitchFamily="34" charset="0"/>
              <a:cs typeface="Arial" panose="020B0604020202020204" pitchFamily="34" charset="0"/>
            </a:endParaRPr>
          </a:p>
        </p:txBody>
      </p:sp>
      <p:sp>
        <p:nvSpPr>
          <p:cNvPr id="15" name="Rounded Rectangle 14"/>
          <p:cNvSpPr/>
          <p:nvPr/>
        </p:nvSpPr>
        <p:spPr>
          <a:xfrm>
            <a:off x="982552" y="3573860"/>
            <a:ext cx="2303360" cy="794042"/>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75000"/>
                  </a:schemeClr>
                </a:solidFill>
                <a:latin typeface="Arial" panose="020B0604020202020204" pitchFamily="34" charset="0"/>
                <a:cs typeface="Arial" panose="020B0604020202020204" pitchFamily="34" charset="0"/>
              </a:rPr>
              <a:t>align to reference</a:t>
            </a:r>
          </a:p>
          <a:p>
            <a:pPr algn="ctr"/>
            <a:r>
              <a:rPr lang="en-US" sz="1200" dirty="0" smtClean="0">
                <a:solidFill>
                  <a:schemeClr val="bg1">
                    <a:lumMod val="75000"/>
                  </a:schemeClr>
                </a:solidFill>
                <a:latin typeface="Arial" panose="020B0604020202020204" pitchFamily="34" charset="0"/>
                <a:cs typeface="Arial" panose="020B0604020202020204" pitchFamily="34" charset="0"/>
              </a:rPr>
              <a:t>(BWA)</a:t>
            </a:r>
            <a:endParaRPr lang="en-US" sz="1200" dirty="0">
              <a:solidFill>
                <a:schemeClr val="bg1">
                  <a:lumMod val="75000"/>
                </a:schemeClr>
              </a:solidFill>
              <a:latin typeface="Arial" panose="020B0604020202020204" pitchFamily="34" charset="0"/>
              <a:cs typeface="Arial" panose="020B0604020202020204" pitchFamily="34" charset="0"/>
            </a:endParaRPr>
          </a:p>
        </p:txBody>
      </p:sp>
      <p:sp>
        <p:nvSpPr>
          <p:cNvPr id="16" name="Rounded Rectangle 15"/>
          <p:cNvSpPr/>
          <p:nvPr/>
        </p:nvSpPr>
        <p:spPr>
          <a:xfrm>
            <a:off x="982552" y="4584430"/>
            <a:ext cx="2303360" cy="794042"/>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75000"/>
                  </a:schemeClr>
                </a:solidFill>
                <a:latin typeface="Arial" panose="020B0604020202020204" pitchFamily="34" charset="0"/>
                <a:cs typeface="Arial" panose="020B0604020202020204" pitchFamily="34" charset="0"/>
              </a:rPr>
              <a:t>call variants</a:t>
            </a:r>
          </a:p>
          <a:p>
            <a:pPr algn="ctr"/>
            <a:r>
              <a:rPr lang="en-US" sz="1200" dirty="0" smtClean="0">
                <a:solidFill>
                  <a:schemeClr val="bg1">
                    <a:lumMod val="75000"/>
                  </a:schemeClr>
                </a:solidFill>
                <a:latin typeface="Arial" panose="020B0604020202020204" pitchFamily="34" charset="0"/>
                <a:cs typeface="Arial" panose="020B0604020202020204" pitchFamily="34" charset="0"/>
              </a:rPr>
              <a:t>(GATK)</a:t>
            </a:r>
            <a:endParaRPr lang="en-US" sz="1200" dirty="0">
              <a:solidFill>
                <a:schemeClr val="bg1">
                  <a:lumMod val="75000"/>
                </a:schemeClr>
              </a:solidFill>
              <a:latin typeface="Arial" panose="020B0604020202020204" pitchFamily="34" charset="0"/>
              <a:cs typeface="Arial" panose="020B0604020202020204" pitchFamily="34" charset="0"/>
            </a:endParaRPr>
          </a:p>
        </p:txBody>
      </p:sp>
      <p:cxnSp>
        <p:nvCxnSpPr>
          <p:cNvPr id="20" name="Straight Arrow Connector 19"/>
          <p:cNvCxnSpPr/>
          <p:nvPr/>
        </p:nvCxnSpPr>
        <p:spPr>
          <a:xfrm>
            <a:off x="2134366" y="3351709"/>
            <a:ext cx="0" cy="210754"/>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134231" y="4368979"/>
            <a:ext cx="0" cy="210754"/>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132486" y="5373775"/>
            <a:ext cx="0" cy="210754"/>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132486" y="2340855"/>
            <a:ext cx="0" cy="210754"/>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3497903" y="4579733"/>
            <a:ext cx="2303360" cy="794042"/>
          </a:xfrm>
          <a:prstGeom prst="roundRect">
            <a:avLst/>
          </a:prstGeom>
          <a:solidFill>
            <a:schemeClr val="bg1">
              <a:alpha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75000"/>
                  </a:schemeClr>
                </a:solidFill>
                <a:latin typeface="Arial" panose="020B0604020202020204" pitchFamily="34" charset="0"/>
                <a:cs typeface="Arial" panose="020B0604020202020204" pitchFamily="34" charset="0"/>
              </a:rPr>
              <a:t>population structure</a:t>
            </a:r>
          </a:p>
          <a:p>
            <a:pPr algn="ctr"/>
            <a:r>
              <a:rPr lang="en-US" sz="1100" dirty="0" smtClean="0">
                <a:solidFill>
                  <a:schemeClr val="bg1">
                    <a:lumMod val="75000"/>
                  </a:schemeClr>
                </a:solidFill>
                <a:latin typeface="Arial" panose="020B0604020202020204" pitchFamily="34" charset="0"/>
                <a:cs typeface="Arial" panose="020B0604020202020204" pitchFamily="34" charset="0"/>
              </a:rPr>
              <a:t>(</a:t>
            </a:r>
            <a:r>
              <a:rPr lang="en-US" sz="1100" dirty="0" err="1" smtClean="0">
                <a:solidFill>
                  <a:schemeClr val="bg1">
                    <a:lumMod val="75000"/>
                  </a:schemeClr>
                </a:solidFill>
                <a:latin typeface="Arial" panose="020B0604020202020204" pitchFamily="34" charset="0"/>
                <a:cs typeface="Arial" panose="020B0604020202020204" pitchFamily="34" charset="0"/>
              </a:rPr>
              <a:t>PCAngsd</a:t>
            </a:r>
            <a:r>
              <a:rPr lang="en-US" sz="1100" dirty="0" smtClean="0">
                <a:solidFill>
                  <a:schemeClr val="bg1">
                    <a:lumMod val="75000"/>
                  </a:schemeClr>
                </a:solidFill>
                <a:latin typeface="Arial" panose="020B0604020202020204" pitchFamily="34" charset="0"/>
                <a:cs typeface="Arial" panose="020B0604020202020204" pitchFamily="34" charset="0"/>
              </a:rPr>
              <a:t>, PLINK, </a:t>
            </a:r>
            <a:r>
              <a:rPr lang="en-US" sz="1100" dirty="0" err="1" smtClean="0">
                <a:solidFill>
                  <a:schemeClr val="bg1">
                    <a:lumMod val="75000"/>
                  </a:schemeClr>
                </a:solidFill>
                <a:latin typeface="Arial" panose="020B0604020202020204" pitchFamily="34" charset="0"/>
                <a:cs typeface="Arial" panose="020B0604020202020204" pitchFamily="34" charset="0"/>
              </a:rPr>
              <a:t>NGSadmix</a:t>
            </a:r>
            <a:r>
              <a:rPr lang="en-US" sz="1100" dirty="0" smtClean="0">
                <a:solidFill>
                  <a:schemeClr val="bg1">
                    <a:lumMod val="75000"/>
                  </a:schemeClr>
                </a:solidFill>
                <a:latin typeface="Arial" panose="020B0604020202020204" pitchFamily="34" charset="0"/>
                <a:cs typeface="Arial" panose="020B0604020202020204" pitchFamily="34" charset="0"/>
              </a:rPr>
              <a:t>)</a:t>
            </a:r>
          </a:p>
        </p:txBody>
      </p:sp>
      <p:cxnSp>
        <p:nvCxnSpPr>
          <p:cNvPr id="48" name="Straight Arrow Connector 47"/>
          <p:cNvCxnSpPr/>
          <p:nvPr/>
        </p:nvCxnSpPr>
        <p:spPr>
          <a:xfrm rot="16200000">
            <a:off x="3385733" y="4872980"/>
            <a:ext cx="0" cy="210754"/>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847882" y="1745020"/>
            <a:ext cx="5468164"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Libraries prepared by Jenn Roach and Elias </a:t>
            </a:r>
            <a:r>
              <a:rPr lang="en-US" dirty="0" err="1" smtClean="0">
                <a:latin typeface="Arial" panose="020B0604020202020204" pitchFamily="34" charset="0"/>
                <a:cs typeface="Arial" panose="020B0604020202020204" pitchFamily="34" charset="0"/>
              </a:rPr>
              <a:t>Oziolor</a:t>
            </a:r>
            <a:endParaRPr lang="en-US" dirty="0">
              <a:latin typeface="Arial" panose="020B0604020202020204" pitchFamily="34" charset="0"/>
              <a:cs typeface="Arial" panose="020B0604020202020204" pitchFamily="34" charset="0"/>
            </a:endParaRPr>
          </a:p>
        </p:txBody>
      </p:sp>
      <p:cxnSp>
        <p:nvCxnSpPr>
          <p:cNvPr id="23" name="Straight Arrow Connector 22"/>
          <p:cNvCxnSpPr/>
          <p:nvPr/>
        </p:nvCxnSpPr>
        <p:spPr>
          <a:xfrm>
            <a:off x="3249930" y="5345430"/>
            <a:ext cx="278130" cy="28575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976996" y="5592243"/>
            <a:ext cx="2303360" cy="794042"/>
          </a:xfrm>
          <a:prstGeom prst="roundRect">
            <a:avLst/>
          </a:prstGeom>
          <a:solidFill>
            <a:schemeClr val="bg1">
              <a:alpha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lumMod val="75000"/>
                  </a:schemeClr>
                </a:solidFill>
                <a:latin typeface="Arial" panose="020B0604020202020204" pitchFamily="34" charset="0"/>
                <a:cs typeface="Arial" panose="020B0604020202020204" pitchFamily="34" charset="0"/>
              </a:rPr>
              <a:t>identify loss-of-function</a:t>
            </a:r>
          </a:p>
          <a:p>
            <a:pPr algn="ctr"/>
            <a:r>
              <a:rPr lang="en-US" sz="1200" dirty="0" smtClean="0">
                <a:solidFill>
                  <a:schemeClr val="bg1">
                    <a:lumMod val="75000"/>
                  </a:schemeClr>
                </a:solidFill>
                <a:latin typeface="Arial" panose="020B0604020202020204" pitchFamily="34" charset="0"/>
                <a:cs typeface="Arial" panose="020B0604020202020204" pitchFamily="34" charset="0"/>
              </a:rPr>
              <a:t>(ENSEMBL VEP) </a:t>
            </a:r>
          </a:p>
        </p:txBody>
      </p:sp>
      <p:sp>
        <p:nvSpPr>
          <p:cNvPr id="17" name="Rounded Rectangle 16"/>
          <p:cNvSpPr/>
          <p:nvPr/>
        </p:nvSpPr>
        <p:spPr>
          <a:xfrm>
            <a:off x="3497903" y="5592243"/>
            <a:ext cx="2303360" cy="794042"/>
          </a:xfrm>
          <a:prstGeom prst="roundRect">
            <a:avLst/>
          </a:prstGeom>
          <a:solidFill>
            <a:schemeClr val="bg1">
              <a:alpha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75000"/>
                  </a:schemeClr>
                </a:solidFill>
                <a:latin typeface="Arial" panose="020B0604020202020204" pitchFamily="34" charset="0"/>
                <a:cs typeface="Arial" panose="020B0604020202020204" pitchFamily="34" charset="0"/>
              </a:rPr>
              <a:t>short-term Ne temporal covariance</a:t>
            </a:r>
          </a:p>
          <a:p>
            <a:pPr algn="ctr"/>
            <a:r>
              <a:rPr lang="en-US" sz="1200" dirty="0" smtClean="0">
                <a:solidFill>
                  <a:schemeClr val="bg1">
                    <a:lumMod val="75000"/>
                  </a:schemeClr>
                </a:solidFill>
                <a:latin typeface="Arial" panose="020B0604020202020204" pitchFamily="34" charset="0"/>
                <a:cs typeface="Arial" panose="020B0604020202020204" pitchFamily="34" charset="0"/>
              </a:rPr>
              <a:t>(</a:t>
            </a:r>
            <a:r>
              <a:rPr lang="en-US" sz="1200" dirty="0" err="1" smtClean="0">
                <a:solidFill>
                  <a:schemeClr val="bg1">
                    <a:lumMod val="75000"/>
                  </a:schemeClr>
                </a:solidFill>
                <a:latin typeface="Arial" panose="020B0604020202020204" pitchFamily="34" charset="0"/>
                <a:cs typeface="Arial" panose="020B0604020202020204" pitchFamily="34" charset="0"/>
              </a:rPr>
              <a:t>cvtk</a:t>
            </a:r>
            <a:r>
              <a:rPr lang="en-US" sz="1200" dirty="0" smtClean="0">
                <a:solidFill>
                  <a:schemeClr val="bg1">
                    <a:lumMod val="75000"/>
                  </a:schemeClr>
                </a:solidFill>
                <a:latin typeface="Arial" panose="020B0604020202020204" pitchFamily="34" charset="0"/>
                <a:cs typeface="Arial" panose="020B0604020202020204" pitchFamily="34" charset="0"/>
              </a:rPr>
              <a:t>)</a:t>
            </a:r>
            <a:endParaRPr lang="en-US" sz="1200" dirty="0">
              <a:solidFill>
                <a:schemeClr val="bg1">
                  <a:lumMod val="75000"/>
                </a:schemeClr>
              </a:solidFill>
              <a:latin typeface="Arial" panose="020B0604020202020204" pitchFamily="34" charset="0"/>
              <a:cs typeface="Arial" panose="020B0604020202020204" pitchFamily="34" charset="0"/>
            </a:endParaRPr>
          </a:p>
        </p:txBody>
      </p:sp>
      <p:pic>
        <p:nvPicPr>
          <p:cNvPr id="19" name="Picture 18"/>
          <p:cNvPicPr>
            <a:picLocks noChangeAspect="1"/>
          </p:cNvPicPr>
          <p:nvPr/>
        </p:nvPicPr>
        <p:blipFill rotWithShape="1">
          <a:blip r:embed="rId3"/>
          <a:srcRect b="15694"/>
          <a:stretch/>
        </p:blipFill>
        <p:spPr>
          <a:xfrm>
            <a:off x="4649583" y="2526610"/>
            <a:ext cx="1449708" cy="1542282"/>
          </a:xfrm>
          <a:prstGeom prst="rect">
            <a:avLst/>
          </a:prstGeom>
        </p:spPr>
      </p:pic>
      <p:pic>
        <p:nvPicPr>
          <p:cNvPr id="1026" name="Picture 2" descr="eoziolor (Elias Oziolor) · GitHu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3925" y="2521970"/>
            <a:ext cx="1546922" cy="1546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5929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0705" y="-1455554"/>
            <a:ext cx="13952705" cy="9301804"/>
          </a:xfrm>
          <a:prstGeom prst="rect">
            <a:avLst/>
          </a:prstGeom>
        </p:spPr>
      </p:pic>
      <p:pic>
        <p:nvPicPr>
          <p:cNvPr id="6" name="herring-roe-emb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91582" y="-137590"/>
            <a:ext cx="5859467" cy="3093768"/>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1582" y="3133064"/>
            <a:ext cx="5859467" cy="3702287"/>
          </a:xfrm>
          <a:prstGeom prst="rect">
            <a:avLst/>
          </a:prstGeom>
        </p:spPr>
      </p:pic>
      <p:sp>
        <p:nvSpPr>
          <p:cNvPr id="3" name="Rectangle 2"/>
          <p:cNvSpPr/>
          <p:nvPr/>
        </p:nvSpPr>
        <p:spPr>
          <a:xfrm>
            <a:off x="810690" y="5647416"/>
            <a:ext cx="2609497" cy="338554"/>
          </a:xfrm>
          <a:prstGeom prst="rect">
            <a:avLst/>
          </a:prstGeom>
        </p:spPr>
        <p:txBody>
          <a:bodyPr wrap="none">
            <a:spAutoFit/>
          </a:bodyPr>
          <a:lstStyle/>
          <a:p>
            <a:r>
              <a:rPr lang="en-US" sz="1600" dirty="0" smtClean="0"/>
              <a:t>Video credit: Ian McAllister</a:t>
            </a:r>
            <a:endParaRPr lang="en-US" sz="1600" dirty="0"/>
          </a:p>
        </p:txBody>
      </p:sp>
    </p:spTree>
    <p:extLst>
      <p:ext uri="{BB962C8B-B14F-4D97-AF65-F5344CB8AC3E}">
        <p14:creationId xmlns:p14="http://schemas.microsoft.com/office/powerpoint/2010/main" val="249140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078"/>
            <a:ext cx="10515600" cy="1325563"/>
          </a:xfrm>
        </p:spPr>
        <p:txBody>
          <a:bodyPr>
            <a:normAutofit/>
          </a:bodyPr>
          <a:lstStyle/>
          <a:p>
            <a:pPr algn="ctr"/>
            <a:r>
              <a:rPr lang="en-US" sz="3200" dirty="0" smtClean="0">
                <a:latin typeface="Arial" panose="020B0604020202020204" pitchFamily="34" charset="0"/>
                <a:cs typeface="Arial" panose="020B0604020202020204" pitchFamily="34" charset="0"/>
              </a:rPr>
              <a:t>Acknowledgements</a:t>
            </a:r>
            <a:endParaRPr lang="en-US" sz="3200" dirty="0">
              <a:latin typeface="Arial" panose="020B0604020202020204" pitchFamily="34" charset="0"/>
              <a:cs typeface="Arial" panose="020B0604020202020204" pitchFamily="34" charset="0"/>
            </a:endParaRPr>
          </a:p>
        </p:txBody>
      </p:sp>
      <p:sp>
        <p:nvSpPr>
          <p:cNvPr id="9" name="Rounded Rectangle 8"/>
          <p:cNvSpPr/>
          <p:nvPr/>
        </p:nvSpPr>
        <p:spPr>
          <a:xfrm>
            <a:off x="982552" y="1550623"/>
            <a:ext cx="2303360" cy="794042"/>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latin typeface="Arial" panose="020B0604020202020204" pitchFamily="34" charset="0"/>
                <a:cs typeface="Arial" panose="020B0604020202020204" pitchFamily="34" charset="0"/>
              </a:rPr>
              <a:t>w</a:t>
            </a:r>
            <a:r>
              <a:rPr lang="en-US" dirty="0" smtClean="0">
                <a:solidFill>
                  <a:schemeClr val="bg1">
                    <a:lumMod val="75000"/>
                  </a:schemeClr>
                </a:solidFill>
                <a:latin typeface="Arial" panose="020B0604020202020204" pitchFamily="34" charset="0"/>
                <a:cs typeface="Arial" panose="020B0604020202020204" pitchFamily="34" charset="0"/>
              </a:rPr>
              <a:t>hole genome sequencing</a:t>
            </a:r>
            <a:endParaRPr lang="en-US" dirty="0">
              <a:solidFill>
                <a:schemeClr val="bg1">
                  <a:lumMod val="75000"/>
                </a:schemeClr>
              </a:solidFill>
              <a:latin typeface="Arial" panose="020B0604020202020204" pitchFamily="34" charset="0"/>
              <a:cs typeface="Arial" panose="020B0604020202020204" pitchFamily="34" charset="0"/>
            </a:endParaRPr>
          </a:p>
        </p:txBody>
      </p:sp>
      <p:sp>
        <p:nvSpPr>
          <p:cNvPr id="14" name="Rounded Rectangle 13"/>
          <p:cNvSpPr/>
          <p:nvPr/>
        </p:nvSpPr>
        <p:spPr>
          <a:xfrm>
            <a:off x="982551" y="2555419"/>
            <a:ext cx="2303361" cy="794042"/>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75000"/>
                  </a:schemeClr>
                </a:solidFill>
                <a:latin typeface="Arial" panose="020B0604020202020204" pitchFamily="34" charset="0"/>
                <a:cs typeface="Arial" panose="020B0604020202020204" pitchFamily="34" charset="0"/>
              </a:rPr>
              <a:t>QC and filtering</a:t>
            </a:r>
          </a:p>
          <a:p>
            <a:pPr algn="ctr"/>
            <a:r>
              <a:rPr lang="en-US" sz="1100" dirty="0" smtClean="0">
                <a:solidFill>
                  <a:schemeClr val="bg1">
                    <a:lumMod val="75000"/>
                  </a:schemeClr>
                </a:solidFill>
                <a:latin typeface="Arial" panose="020B0604020202020204" pitchFamily="34" charset="0"/>
                <a:cs typeface="Arial" panose="020B0604020202020204" pitchFamily="34" charset="0"/>
              </a:rPr>
              <a:t>(trim galore, </a:t>
            </a:r>
            <a:r>
              <a:rPr lang="en-US" sz="1100" dirty="0" err="1" smtClean="0">
                <a:solidFill>
                  <a:schemeClr val="bg1">
                    <a:lumMod val="75000"/>
                  </a:schemeClr>
                </a:solidFill>
                <a:latin typeface="Arial" panose="020B0604020202020204" pitchFamily="34" charset="0"/>
                <a:cs typeface="Arial" panose="020B0604020202020204" pitchFamily="34" charset="0"/>
              </a:rPr>
              <a:t>FastQC</a:t>
            </a:r>
            <a:r>
              <a:rPr lang="en-US" sz="1100" dirty="0" smtClean="0">
                <a:solidFill>
                  <a:schemeClr val="bg1">
                    <a:lumMod val="75000"/>
                  </a:schemeClr>
                </a:solidFill>
                <a:latin typeface="Arial" panose="020B0604020202020204" pitchFamily="34" charset="0"/>
                <a:cs typeface="Arial" panose="020B0604020202020204" pitchFamily="34" charset="0"/>
              </a:rPr>
              <a:t>, </a:t>
            </a:r>
            <a:r>
              <a:rPr lang="en-US" sz="1100" dirty="0" err="1" smtClean="0">
                <a:solidFill>
                  <a:schemeClr val="bg1">
                    <a:lumMod val="75000"/>
                  </a:schemeClr>
                </a:solidFill>
                <a:latin typeface="Arial" panose="020B0604020202020204" pitchFamily="34" charset="0"/>
                <a:cs typeface="Arial" panose="020B0604020202020204" pitchFamily="34" charset="0"/>
              </a:rPr>
              <a:t>multiQC</a:t>
            </a:r>
            <a:r>
              <a:rPr lang="en-US" sz="1100" dirty="0" smtClean="0">
                <a:solidFill>
                  <a:schemeClr val="bg1">
                    <a:lumMod val="75000"/>
                  </a:schemeClr>
                </a:solidFill>
                <a:latin typeface="Arial" panose="020B0604020202020204" pitchFamily="34" charset="0"/>
                <a:cs typeface="Arial" panose="020B0604020202020204" pitchFamily="34" charset="0"/>
              </a:rPr>
              <a:t>)</a:t>
            </a:r>
            <a:endParaRPr lang="en-US" sz="1000" dirty="0">
              <a:solidFill>
                <a:schemeClr val="bg1">
                  <a:lumMod val="75000"/>
                </a:schemeClr>
              </a:solidFill>
              <a:latin typeface="Arial" panose="020B0604020202020204" pitchFamily="34" charset="0"/>
              <a:cs typeface="Arial" panose="020B0604020202020204" pitchFamily="34" charset="0"/>
            </a:endParaRPr>
          </a:p>
        </p:txBody>
      </p:sp>
      <p:sp>
        <p:nvSpPr>
          <p:cNvPr id="15" name="Rounded Rectangle 14"/>
          <p:cNvSpPr/>
          <p:nvPr/>
        </p:nvSpPr>
        <p:spPr>
          <a:xfrm>
            <a:off x="982552" y="3573860"/>
            <a:ext cx="2303360" cy="794042"/>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75000"/>
                  </a:schemeClr>
                </a:solidFill>
                <a:latin typeface="Arial" panose="020B0604020202020204" pitchFamily="34" charset="0"/>
                <a:cs typeface="Arial" panose="020B0604020202020204" pitchFamily="34" charset="0"/>
              </a:rPr>
              <a:t>align to reference</a:t>
            </a:r>
          </a:p>
          <a:p>
            <a:pPr algn="ctr"/>
            <a:r>
              <a:rPr lang="en-US" sz="1200" dirty="0" smtClean="0">
                <a:solidFill>
                  <a:schemeClr val="bg1">
                    <a:lumMod val="75000"/>
                  </a:schemeClr>
                </a:solidFill>
                <a:latin typeface="Arial" panose="020B0604020202020204" pitchFamily="34" charset="0"/>
                <a:cs typeface="Arial" panose="020B0604020202020204" pitchFamily="34" charset="0"/>
              </a:rPr>
              <a:t>(BWA)</a:t>
            </a:r>
            <a:endParaRPr lang="en-US" sz="1200" dirty="0">
              <a:solidFill>
                <a:schemeClr val="bg1">
                  <a:lumMod val="75000"/>
                </a:schemeClr>
              </a:solidFill>
              <a:latin typeface="Arial" panose="020B0604020202020204" pitchFamily="34" charset="0"/>
              <a:cs typeface="Arial" panose="020B0604020202020204" pitchFamily="34" charset="0"/>
            </a:endParaRPr>
          </a:p>
        </p:txBody>
      </p:sp>
      <p:sp>
        <p:nvSpPr>
          <p:cNvPr id="16" name="Rounded Rectangle 15"/>
          <p:cNvSpPr/>
          <p:nvPr/>
        </p:nvSpPr>
        <p:spPr>
          <a:xfrm>
            <a:off x="982552" y="4584430"/>
            <a:ext cx="2303360" cy="794042"/>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75000"/>
                  </a:schemeClr>
                </a:solidFill>
                <a:latin typeface="Arial" panose="020B0604020202020204" pitchFamily="34" charset="0"/>
                <a:cs typeface="Arial" panose="020B0604020202020204" pitchFamily="34" charset="0"/>
              </a:rPr>
              <a:t>call variants</a:t>
            </a:r>
          </a:p>
          <a:p>
            <a:pPr algn="ctr"/>
            <a:r>
              <a:rPr lang="en-US" sz="1200" dirty="0" smtClean="0">
                <a:solidFill>
                  <a:schemeClr val="bg1">
                    <a:lumMod val="75000"/>
                  </a:schemeClr>
                </a:solidFill>
                <a:latin typeface="Arial" panose="020B0604020202020204" pitchFamily="34" charset="0"/>
                <a:cs typeface="Arial" panose="020B0604020202020204" pitchFamily="34" charset="0"/>
              </a:rPr>
              <a:t>(GATK)</a:t>
            </a:r>
            <a:endParaRPr lang="en-US" sz="1200" dirty="0">
              <a:solidFill>
                <a:schemeClr val="bg1">
                  <a:lumMod val="75000"/>
                </a:schemeClr>
              </a:solidFill>
              <a:latin typeface="Arial" panose="020B0604020202020204" pitchFamily="34" charset="0"/>
              <a:cs typeface="Arial" panose="020B0604020202020204" pitchFamily="34" charset="0"/>
            </a:endParaRPr>
          </a:p>
        </p:txBody>
      </p:sp>
      <p:cxnSp>
        <p:nvCxnSpPr>
          <p:cNvPr id="20" name="Straight Arrow Connector 19"/>
          <p:cNvCxnSpPr/>
          <p:nvPr/>
        </p:nvCxnSpPr>
        <p:spPr>
          <a:xfrm>
            <a:off x="2134366" y="3351709"/>
            <a:ext cx="0" cy="210754"/>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134231" y="4368979"/>
            <a:ext cx="0" cy="210754"/>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132486" y="5373775"/>
            <a:ext cx="0" cy="210754"/>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132486" y="2340855"/>
            <a:ext cx="0" cy="210754"/>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3497903" y="4579733"/>
            <a:ext cx="2303360" cy="794042"/>
          </a:xfrm>
          <a:prstGeom prst="roundRect">
            <a:avLst/>
          </a:prstGeom>
          <a:solidFill>
            <a:schemeClr val="bg1">
              <a:alpha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75000"/>
                  </a:schemeClr>
                </a:solidFill>
                <a:latin typeface="Arial" panose="020B0604020202020204" pitchFamily="34" charset="0"/>
                <a:cs typeface="Arial" panose="020B0604020202020204" pitchFamily="34" charset="0"/>
              </a:rPr>
              <a:t>population structure</a:t>
            </a:r>
          </a:p>
          <a:p>
            <a:pPr algn="ctr"/>
            <a:r>
              <a:rPr lang="en-US" sz="1100" dirty="0" smtClean="0">
                <a:solidFill>
                  <a:schemeClr val="bg1">
                    <a:lumMod val="75000"/>
                  </a:schemeClr>
                </a:solidFill>
                <a:latin typeface="Arial" panose="020B0604020202020204" pitchFamily="34" charset="0"/>
                <a:cs typeface="Arial" panose="020B0604020202020204" pitchFamily="34" charset="0"/>
              </a:rPr>
              <a:t>(</a:t>
            </a:r>
            <a:r>
              <a:rPr lang="en-US" sz="1100" dirty="0" err="1" smtClean="0">
                <a:solidFill>
                  <a:schemeClr val="bg1">
                    <a:lumMod val="75000"/>
                  </a:schemeClr>
                </a:solidFill>
                <a:latin typeface="Arial" panose="020B0604020202020204" pitchFamily="34" charset="0"/>
                <a:cs typeface="Arial" panose="020B0604020202020204" pitchFamily="34" charset="0"/>
              </a:rPr>
              <a:t>PCAngsd</a:t>
            </a:r>
            <a:r>
              <a:rPr lang="en-US" sz="1100" dirty="0" smtClean="0">
                <a:solidFill>
                  <a:schemeClr val="bg1">
                    <a:lumMod val="75000"/>
                  </a:schemeClr>
                </a:solidFill>
                <a:latin typeface="Arial" panose="020B0604020202020204" pitchFamily="34" charset="0"/>
                <a:cs typeface="Arial" panose="020B0604020202020204" pitchFamily="34" charset="0"/>
              </a:rPr>
              <a:t>, PLINK, </a:t>
            </a:r>
            <a:r>
              <a:rPr lang="en-US" sz="1100" dirty="0" err="1" smtClean="0">
                <a:solidFill>
                  <a:schemeClr val="bg1">
                    <a:lumMod val="75000"/>
                  </a:schemeClr>
                </a:solidFill>
                <a:latin typeface="Arial" panose="020B0604020202020204" pitchFamily="34" charset="0"/>
                <a:cs typeface="Arial" panose="020B0604020202020204" pitchFamily="34" charset="0"/>
              </a:rPr>
              <a:t>NGSadmix</a:t>
            </a:r>
            <a:r>
              <a:rPr lang="en-US" sz="1100" dirty="0" smtClean="0">
                <a:solidFill>
                  <a:schemeClr val="bg1">
                    <a:lumMod val="75000"/>
                  </a:schemeClr>
                </a:solidFill>
                <a:latin typeface="Arial" panose="020B0604020202020204" pitchFamily="34" charset="0"/>
                <a:cs typeface="Arial" panose="020B0604020202020204" pitchFamily="34" charset="0"/>
              </a:rPr>
              <a:t>)</a:t>
            </a:r>
          </a:p>
        </p:txBody>
      </p:sp>
      <p:cxnSp>
        <p:nvCxnSpPr>
          <p:cNvPr id="48" name="Straight Arrow Connector 47"/>
          <p:cNvCxnSpPr/>
          <p:nvPr/>
        </p:nvCxnSpPr>
        <p:spPr>
          <a:xfrm rot="16200000">
            <a:off x="3385733" y="4872980"/>
            <a:ext cx="0" cy="210754"/>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096000" y="5804598"/>
            <a:ext cx="1535677"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Vince Buffalo</a:t>
            </a:r>
            <a:endParaRPr lang="en-US" dirty="0">
              <a:latin typeface="Arial" panose="020B0604020202020204" pitchFamily="34" charset="0"/>
              <a:cs typeface="Arial" panose="020B0604020202020204" pitchFamily="34" charset="0"/>
            </a:endParaRPr>
          </a:p>
        </p:txBody>
      </p:sp>
      <p:cxnSp>
        <p:nvCxnSpPr>
          <p:cNvPr id="23" name="Straight Arrow Connector 22"/>
          <p:cNvCxnSpPr/>
          <p:nvPr/>
        </p:nvCxnSpPr>
        <p:spPr>
          <a:xfrm>
            <a:off x="3249930" y="5345430"/>
            <a:ext cx="278130" cy="28575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976996" y="5592243"/>
            <a:ext cx="2303360" cy="794042"/>
          </a:xfrm>
          <a:prstGeom prst="roundRect">
            <a:avLst/>
          </a:prstGeom>
          <a:solidFill>
            <a:schemeClr val="bg1">
              <a:alpha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lumMod val="75000"/>
                  </a:schemeClr>
                </a:solidFill>
                <a:latin typeface="Arial" panose="020B0604020202020204" pitchFamily="34" charset="0"/>
                <a:cs typeface="Arial" panose="020B0604020202020204" pitchFamily="34" charset="0"/>
              </a:rPr>
              <a:t>identify loss-of-function</a:t>
            </a:r>
          </a:p>
          <a:p>
            <a:pPr algn="ctr"/>
            <a:r>
              <a:rPr lang="en-US" sz="1200" dirty="0" smtClean="0">
                <a:solidFill>
                  <a:schemeClr val="bg1">
                    <a:lumMod val="75000"/>
                  </a:schemeClr>
                </a:solidFill>
                <a:latin typeface="Arial" panose="020B0604020202020204" pitchFamily="34" charset="0"/>
                <a:cs typeface="Arial" panose="020B0604020202020204" pitchFamily="34" charset="0"/>
              </a:rPr>
              <a:t>(ENSEMBL VEP) </a:t>
            </a:r>
          </a:p>
        </p:txBody>
      </p:sp>
      <p:sp>
        <p:nvSpPr>
          <p:cNvPr id="17" name="Rounded Rectangle 16"/>
          <p:cNvSpPr/>
          <p:nvPr/>
        </p:nvSpPr>
        <p:spPr>
          <a:xfrm>
            <a:off x="3497903" y="5592243"/>
            <a:ext cx="2303360" cy="794042"/>
          </a:xfrm>
          <a:prstGeom prst="roundRect">
            <a:avLst/>
          </a:prstGeom>
          <a:solidFill>
            <a:schemeClr val="bg1">
              <a:alpha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Arial" panose="020B0604020202020204" pitchFamily="34" charset="0"/>
                <a:cs typeface="Arial" panose="020B0604020202020204" pitchFamily="34" charset="0"/>
              </a:rPr>
              <a:t>short-term Ne temporal covariance</a:t>
            </a:r>
          </a:p>
          <a:p>
            <a:pPr algn="ctr"/>
            <a:r>
              <a:rPr lang="en-US" sz="1200" dirty="0" smtClean="0">
                <a:solidFill>
                  <a:schemeClr val="tx1"/>
                </a:solidFill>
                <a:latin typeface="Arial" panose="020B0604020202020204" pitchFamily="34" charset="0"/>
                <a:cs typeface="Arial" panose="020B0604020202020204" pitchFamily="34" charset="0"/>
              </a:rPr>
              <a:t>(</a:t>
            </a:r>
            <a:r>
              <a:rPr lang="en-US" sz="1200" dirty="0" err="1" smtClean="0">
                <a:solidFill>
                  <a:schemeClr val="tx1"/>
                </a:solidFill>
                <a:latin typeface="Arial" panose="020B0604020202020204" pitchFamily="34" charset="0"/>
                <a:cs typeface="Arial" panose="020B0604020202020204" pitchFamily="34" charset="0"/>
              </a:rPr>
              <a:t>cvtk</a:t>
            </a:r>
            <a:r>
              <a:rPr lang="en-US" sz="1200" dirty="0" smtClean="0">
                <a:solidFill>
                  <a:schemeClr val="tx1"/>
                </a:solidFill>
                <a:latin typeface="Arial" panose="020B0604020202020204" pitchFamily="34" charset="0"/>
                <a:cs typeface="Arial" panose="020B0604020202020204" pitchFamily="34" charset="0"/>
              </a:rPr>
              <a:t>)</a:t>
            </a:r>
            <a:endParaRPr lang="en-US" sz="1200" dirty="0">
              <a:solidFill>
                <a:schemeClr val="tx1"/>
              </a:solidFill>
              <a:latin typeface="Arial" panose="020B0604020202020204" pitchFamily="34" charset="0"/>
              <a:cs typeface="Arial" panose="020B0604020202020204" pitchFamily="34" charset="0"/>
            </a:endParaRPr>
          </a:p>
        </p:txBody>
      </p:sp>
      <p:pic>
        <p:nvPicPr>
          <p:cNvPr id="19" name="Picture 18"/>
          <p:cNvPicPr>
            <a:picLocks noChangeAspect="1"/>
          </p:cNvPicPr>
          <p:nvPr/>
        </p:nvPicPr>
        <p:blipFill>
          <a:blip r:embed="rId3"/>
          <a:stretch>
            <a:fillRect/>
          </a:stretch>
        </p:blipFill>
        <p:spPr>
          <a:xfrm>
            <a:off x="7852027" y="4265390"/>
            <a:ext cx="1731921" cy="1908540"/>
          </a:xfrm>
          <a:prstGeom prst="rect">
            <a:avLst/>
          </a:prstGeom>
        </p:spPr>
      </p:pic>
    </p:spTree>
    <p:extLst>
      <p:ext uri="{BB962C8B-B14F-4D97-AF65-F5344CB8AC3E}">
        <p14:creationId xmlns:p14="http://schemas.microsoft.com/office/powerpoint/2010/main" val="431461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078"/>
            <a:ext cx="10515600" cy="1325563"/>
          </a:xfrm>
        </p:spPr>
        <p:txBody>
          <a:bodyPr>
            <a:normAutofit/>
          </a:bodyPr>
          <a:lstStyle/>
          <a:p>
            <a:pPr algn="ctr"/>
            <a:r>
              <a:rPr lang="en-US" sz="3200" dirty="0" smtClean="0">
                <a:latin typeface="Arial" panose="020B0604020202020204" pitchFamily="34" charset="0"/>
                <a:cs typeface="Arial" panose="020B0604020202020204" pitchFamily="34" charset="0"/>
              </a:rPr>
              <a:t>1100 herring genomes (1.2x) </a:t>
            </a:r>
            <a:endParaRPr lang="en-US" sz="3200" dirty="0">
              <a:latin typeface="Arial" panose="020B0604020202020204" pitchFamily="34" charset="0"/>
              <a:cs typeface="Arial" panose="020B0604020202020204" pitchFamily="34" charset="0"/>
            </a:endParaRPr>
          </a:p>
        </p:txBody>
      </p:sp>
      <p:sp>
        <p:nvSpPr>
          <p:cNvPr id="18" name="Rectangle 17"/>
          <p:cNvSpPr/>
          <p:nvPr/>
        </p:nvSpPr>
        <p:spPr>
          <a:xfrm>
            <a:off x="2037139" y="2961120"/>
            <a:ext cx="258793" cy="327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3" name="Rounded Rectangle 22"/>
          <p:cNvSpPr/>
          <p:nvPr/>
        </p:nvSpPr>
        <p:spPr>
          <a:xfrm>
            <a:off x="982552" y="1550623"/>
            <a:ext cx="2303360" cy="79404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w</a:t>
            </a:r>
            <a:r>
              <a:rPr lang="en-US" dirty="0" smtClean="0">
                <a:solidFill>
                  <a:schemeClr val="tx1"/>
                </a:solidFill>
                <a:latin typeface="Arial" panose="020B0604020202020204" pitchFamily="34" charset="0"/>
                <a:cs typeface="Arial" panose="020B0604020202020204" pitchFamily="34" charset="0"/>
              </a:rPr>
              <a:t>hole genome sequencing of 1100 samples</a:t>
            </a:r>
            <a:endParaRPr lang="en-US" dirty="0">
              <a:solidFill>
                <a:schemeClr val="tx1"/>
              </a:solidFill>
              <a:latin typeface="Arial" panose="020B0604020202020204" pitchFamily="34" charset="0"/>
              <a:cs typeface="Arial" panose="020B0604020202020204" pitchFamily="34" charset="0"/>
            </a:endParaRPr>
          </a:p>
        </p:txBody>
      </p:sp>
      <p:sp>
        <p:nvSpPr>
          <p:cNvPr id="24" name="Rounded Rectangle 23"/>
          <p:cNvSpPr/>
          <p:nvPr/>
        </p:nvSpPr>
        <p:spPr>
          <a:xfrm>
            <a:off x="982551" y="2555419"/>
            <a:ext cx="2303361" cy="7940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Arial" panose="020B0604020202020204" pitchFamily="34" charset="0"/>
                <a:cs typeface="Arial" panose="020B0604020202020204" pitchFamily="34" charset="0"/>
              </a:rPr>
              <a:t>QC and filtering</a:t>
            </a:r>
          </a:p>
          <a:p>
            <a:pPr algn="ctr"/>
            <a:r>
              <a:rPr lang="en-US" sz="1200" dirty="0" smtClean="0">
                <a:solidFill>
                  <a:schemeClr val="tx1"/>
                </a:solidFill>
                <a:latin typeface="Arial" panose="020B0604020202020204" pitchFamily="34" charset="0"/>
                <a:cs typeface="Arial" panose="020B0604020202020204" pitchFamily="34" charset="0"/>
              </a:rPr>
              <a:t>(trim galore, </a:t>
            </a:r>
            <a:r>
              <a:rPr lang="en-US" sz="1200" dirty="0" err="1" smtClean="0">
                <a:solidFill>
                  <a:schemeClr val="tx1"/>
                </a:solidFill>
                <a:latin typeface="Arial" panose="020B0604020202020204" pitchFamily="34" charset="0"/>
                <a:cs typeface="Arial" panose="020B0604020202020204" pitchFamily="34" charset="0"/>
              </a:rPr>
              <a:t>FastQC,multiQC</a:t>
            </a:r>
            <a:r>
              <a:rPr lang="en-US" sz="1200" dirty="0" smtClean="0">
                <a:solidFill>
                  <a:schemeClr val="tx1"/>
                </a:solidFill>
                <a:latin typeface="Arial" panose="020B0604020202020204" pitchFamily="34" charset="0"/>
                <a:cs typeface="Arial" panose="020B0604020202020204" pitchFamily="34" charset="0"/>
              </a:rPr>
              <a:t>)</a:t>
            </a:r>
            <a:endParaRPr lang="en-US" sz="1050" dirty="0">
              <a:solidFill>
                <a:schemeClr val="tx1"/>
              </a:solidFill>
              <a:latin typeface="Arial" panose="020B0604020202020204" pitchFamily="34" charset="0"/>
              <a:cs typeface="Arial" panose="020B0604020202020204" pitchFamily="34" charset="0"/>
            </a:endParaRPr>
          </a:p>
        </p:txBody>
      </p:sp>
      <p:sp>
        <p:nvSpPr>
          <p:cNvPr id="25" name="Rounded Rectangle 24"/>
          <p:cNvSpPr/>
          <p:nvPr/>
        </p:nvSpPr>
        <p:spPr>
          <a:xfrm>
            <a:off x="982552" y="3573860"/>
            <a:ext cx="2303360" cy="7940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Arial" panose="020B0604020202020204" pitchFamily="34" charset="0"/>
                <a:cs typeface="Arial" panose="020B0604020202020204" pitchFamily="34" charset="0"/>
              </a:rPr>
              <a:t>align to reference</a:t>
            </a:r>
          </a:p>
          <a:p>
            <a:pPr algn="ctr"/>
            <a:r>
              <a:rPr lang="en-US" sz="1200" dirty="0" smtClean="0">
                <a:solidFill>
                  <a:schemeClr val="tx1"/>
                </a:solidFill>
                <a:latin typeface="Arial" panose="020B0604020202020204" pitchFamily="34" charset="0"/>
                <a:cs typeface="Arial" panose="020B0604020202020204" pitchFamily="34" charset="0"/>
              </a:rPr>
              <a:t>(BWA)</a:t>
            </a:r>
            <a:endParaRPr lang="en-US" sz="1200" dirty="0">
              <a:solidFill>
                <a:schemeClr val="tx1"/>
              </a:solidFill>
              <a:latin typeface="Arial" panose="020B0604020202020204" pitchFamily="34" charset="0"/>
              <a:cs typeface="Arial" panose="020B0604020202020204" pitchFamily="34" charset="0"/>
            </a:endParaRPr>
          </a:p>
        </p:txBody>
      </p:sp>
      <p:sp>
        <p:nvSpPr>
          <p:cNvPr id="26" name="Rounded Rectangle 25"/>
          <p:cNvSpPr/>
          <p:nvPr/>
        </p:nvSpPr>
        <p:spPr>
          <a:xfrm>
            <a:off x="982552" y="4584430"/>
            <a:ext cx="2303360" cy="7940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Arial" panose="020B0604020202020204" pitchFamily="34" charset="0"/>
                <a:cs typeface="Arial" panose="020B0604020202020204" pitchFamily="34" charset="0"/>
              </a:rPr>
              <a:t>call variants</a:t>
            </a:r>
          </a:p>
          <a:p>
            <a:pPr algn="ctr"/>
            <a:r>
              <a:rPr lang="en-US" sz="1200" dirty="0" smtClean="0">
                <a:solidFill>
                  <a:schemeClr val="tx1"/>
                </a:solidFill>
                <a:latin typeface="Arial" panose="020B0604020202020204" pitchFamily="34" charset="0"/>
                <a:cs typeface="Arial" panose="020B0604020202020204" pitchFamily="34" charset="0"/>
              </a:rPr>
              <a:t>(GATK)</a:t>
            </a:r>
            <a:endParaRPr lang="en-US" sz="1200" dirty="0">
              <a:solidFill>
                <a:schemeClr val="tx1"/>
              </a:solidFill>
              <a:latin typeface="Arial" panose="020B0604020202020204" pitchFamily="34" charset="0"/>
              <a:cs typeface="Arial" panose="020B0604020202020204" pitchFamily="34" charset="0"/>
            </a:endParaRPr>
          </a:p>
        </p:txBody>
      </p:sp>
      <p:cxnSp>
        <p:nvCxnSpPr>
          <p:cNvPr id="27" name="Straight Arrow Connector 26"/>
          <p:cNvCxnSpPr/>
          <p:nvPr/>
        </p:nvCxnSpPr>
        <p:spPr>
          <a:xfrm>
            <a:off x="2134366" y="3351709"/>
            <a:ext cx="0" cy="210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134231" y="4368979"/>
            <a:ext cx="0" cy="210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132486" y="5373775"/>
            <a:ext cx="0" cy="210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132486" y="2340855"/>
            <a:ext cx="0" cy="210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3497903" y="4579733"/>
            <a:ext cx="2303360" cy="794042"/>
          </a:xfrm>
          <a:prstGeom prst="roundRect">
            <a:avLst/>
          </a:prstGeom>
          <a:solidFill>
            <a:schemeClr val="bg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Arial" panose="020B0604020202020204" pitchFamily="34" charset="0"/>
                <a:cs typeface="Arial" panose="020B0604020202020204" pitchFamily="34" charset="0"/>
              </a:rPr>
              <a:t>population structure</a:t>
            </a:r>
          </a:p>
          <a:p>
            <a:pPr algn="ctr"/>
            <a:r>
              <a:rPr lang="en-US" sz="1200" dirty="0" smtClean="0">
                <a:solidFill>
                  <a:schemeClr val="tx1"/>
                </a:solidFill>
                <a:latin typeface="Arial" panose="020B0604020202020204" pitchFamily="34" charset="0"/>
                <a:cs typeface="Arial" panose="020B0604020202020204" pitchFamily="34" charset="0"/>
              </a:rPr>
              <a:t>(ANGSD)</a:t>
            </a:r>
          </a:p>
        </p:txBody>
      </p:sp>
      <p:cxnSp>
        <p:nvCxnSpPr>
          <p:cNvPr id="33" name="Straight Arrow Connector 32"/>
          <p:cNvCxnSpPr/>
          <p:nvPr/>
        </p:nvCxnSpPr>
        <p:spPr>
          <a:xfrm rot="16200000">
            <a:off x="3385733" y="4872980"/>
            <a:ext cx="0" cy="210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3497903" y="5592243"/>
            <a:ext cx="2303360" cy="794042"/>
          </a:xfrm>
          <a:prstGeom prst="roundRect">
            <a:avLst/>
          </a:prstGeom>
          <a:solidFill>
            <a:schemeClr val="bg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Arial" panose="020B0604020202020204" pitchFamily="34" charset="0"/>
                <a:cs typeface="Arial" panose="020B0604020202020204" pitchFamily="34" charset="0"/>
              </a:rPr>
              <a:t>short-term Ne temporal covariance</a:t>
            </a:r>
          </a:p>
          <a:p>
            <a:pPr algn="ctr"/>
            <a:r>
              <a:rPr lang="en-US" sz="1200" dirty="0" smtClean="0">
                <a:solidFill>
                  <a:schemeClr val="tx1"/>
                </a:solidFill>
                <a:latin typeface="Arial" panose="020B0604020202020204" pitchFamily="34" charset="0"/>
                <a:cs typeface="Arial" panose="020B0604020202020204" pitchFamily="34" charset="0"/>
              </a:rPr>
              <a:t>(</a:t>
            </a:r>
            <a:r>
              <a:rPr lang="en-US" sz="1200" dirty="0" err="1" smtClean="0">
                <a:solidFill>
                  <a:schemeClr val="tx1"/>
                </a:solidFill>
                <a:latin typeface="Arial" panose="020B0604020202020204" pitchFamily="34" charset="0"/>
                <a:cs typeface="Arial" panose="020B0604020202020204" pitchFamily="34" charset="0"/>
              </a:rPr>
              <a:t>cvtk</a:t>
            </a:r>
            <a:r>
              <a:rPr lang="en-US" sz="1200" dirty="0" smtClean="0">
                <a:solidFill>
                  <a:schemeClr val="tx1"/>
                </a:solidFill>
                <a:latin typeface="Arial" panose="020B0604020202020204" pitchFamily="34" charset="0"/>
                <a:cs typeface="Arial" panose="020B0604020202020204" pitchFamily="34" charset="0"/>
              </a:rPr>
              <a:t>)</a:t>
            </a:r>
            <a:endParaRPr lang="en-US" sz="1200" dirty="0">
              <a:solidFill>
                <a:schemeClr val="tx1"/>
              </a:solidFill>
              <a:latin typeface="Arial" panose="020B0604020202020204" pitchFamily="34" charset="0"/>
              <a:cs typeface="Arial" panose="020B0604020202020204" pitchFamily="34" charset="0"/>
            </a:endParaRPr>
          </a:p>
        </p:txBody>
      </p:sp>
      <p:cxnSp>
        <p:nvCxnSpPr>
          <p:cNvPr id="4" name="Straight Arrow Connector 3"/>
          <p:cNvCxnSpPr>
            <a:endCxn id="23" idx="0"/>
          </p:cNvCxnSpPr>
          <p:nvPr/>
        </p:nvCxnSpPr>
        <p:spPr>
          <a:xfrm flipH="1">
            <a:off x="2134232" y="798653"/>
            <a:ext cx="1234001" cy="751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249930" y="5345430"/>
            <a:ext cx="278130" cy="285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4435846" y="1641351"/>
          <a:ext cx="4981576" cy="2225040"/>
        </p:xfrm>
        <a:graphic>
          <a:graphicData uri="http://schemas.openxmlformats.org/drawingml/2006/table">
            <a:tbl>
              <a:tblPr firstRow="1" bandRow="1">
                <a:tableStyleId>{2D5ABB26-0587-4C30-8999-92F81FD0307C}</a:tableStyleId>
              </a:tblPr>
              <a:tblGrid>
                <a:gridCol w="2201993">
                  <a:extLst>
                    <a:ext uri="{9D8B030D-6E8A-4147-A177-3AD203B41FA5}">
                      <a16:colId xmlns:a16="http://schemas.microsoft.com/office/drawing/2014/main" val="1867613433"/>
                    </a:ext>
                  </a:extLst>
                </a:gridCol>
                <a:gridCol w="2779583">
                  <a:extLst>
                    <a:ext uri="{9D8B030D-6E8A-4147-A177-3AD203B41FA5}">
                      <a16:colId xmlns:a16="http://schemas.microsoft.com/office/drawing/2014/main" val="3916144086"/>
                    </a:ext>
                  </a:extLst>
                </a:gridCol>
              </a:tblGrid>
              <a:tr h="370840">
                <a:tc>
                  <a:txBody>
                    <a:bodyPr/>
                    <a:lstStyle/>
                    <a:p>
                      <a:r>
                        <a:rPr lang="en-US" baseline="0" dirty="0" smtClean="0">
                          <a:latin typeface="Arial" panose="020B0604020202020204" pitchFamily="34" charset="0"/>
                          <a:cs typeface="Arial" panose="020B0604020202020204" pitchFamily="34" charset="0"/>
                        </a:rPr>
                        <a:t>VCF filters</a:t>
                      </a:r>
                    </a:p>
                  </a:txBody>
                  <a:tcPr>
                    <a:lnB w="12700" cap="flat" cmpd="sng" algn="ctr">
                      <a:solidFill>
                        <a:schemeClr val="tx1"/>
                      </a:solidFill>
                      <a:prstDash val="solid"/>
                      <a:round/>
                      <a:headEnd type="none" w="med" len="med"/>
                      <a:tailEnd type="none" w="med" len="med"/>
                    </a:lnB>
                  </a:tcPr>
                </a:tc>
                <a:tc>
                  <a:txBody>
                    <a:bodyPr/>
                    <a:lstStyle/>
                    <a:p>
                      <a:endParaRPr lang="en-US"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4618799"/>
                  </a:ext>
                </a:extLst>
              </a:tr>
              <a:tr h="370840">
                <a:tc>
                  <a:txBody>
                    <a:bodyPr/>
                    <a:lstStyle/>
                    <a:p>
                      <a:r>
                        <a:rPr lang="en-US" dirty="0" smtClean="0">
                          <a:latin typeface="Arial" panose="020B0604020202020204" pitchFamily="34" charset="0"/>
                          <a:cs typeface="Arial" panose="020B0604020202020204" pitchFamily="34" charset="0"/>
                        </a:rPr>
                        <a:t>coverage</a:t>
                      </a:r>
                      <a:endParaRPr lang="en-US" dirty="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smtClean="0">
                          <a:latin typeface="Arial" panose="020B0604020202020204" pitchFamily="34" charset="0"/>
                          <a:cs typeface="Arial" panose="020B0604020202020204" pitchFamily="34" charset="0"/>
                        </a:rPr>
                        <a:t>between 600 and 2000</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93834426"/>
                  </a:ext>
                </a:extLst>
              </a:tr>
              <a:tr h="370840">
                <a:tc>
                  <a:txBody>
                    <a:bodyPr/>
                    <a:lstStyle/>
                    <a:p>
                      <a:r>
                        <a:rPr lang="en-US" dirty="0" smtClean="0">
                          <a:latin typeface="Arial" panose="020B0604020202020204" pitchFamily="34" charset="0"/>
                          <a:cs typeface="Arial" panose="020B0604020202020204" pitchFamily="34" charset="0"/>
                        </a:rPr>
                        <a:t>base</a:t>
                      </a:r>
                      <a:r>
                        <a:rPr lang="en-US" baseline="0" dirty="0" smtClean="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quality</a:t>
                      </a:r>
                      <a:endParaRPr lang="en-US" dirty="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Arial" panose="020B0604020202020204" pitchFamily="34" charset="0"/>
                          <a:cs typeface="Arial" panose="020B0604020202020204" pitchFamily="34" charset="0"/>
                        </a:rPr>
                        <a:t>&gt;20</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56859882"/>
                  </a:ext>
                </a:extLst>
              </a:tr>
              <a:tr h="370840">
                <a:tc>
                  <a:txBody>
                    <a:bodyPr/>
                    <a:lstStyle/>
                    <a:p>
                      <a:r>
                        <a:rPr lang="en-US" dirty="0" smtClean="0">
                          <a:latin typeface="Arial" panose="020B0604020202020204" pitchFamily="34" charset="0"/>
                          <a:cs typeface="Arial" panose="020B0604020202020204" pitchFamily="34" charset="0"/>
                        </a:rPr>
                        <a:t>mapping</a:t>
                      </a:r>
                      <a:r>
                        <a:rPr lang="en-US" baseline="0" dirty="0" smtClean="0">
                          <a:latin typeface="Arial" panose="020B0604020202020204" pitchFamily="34" charset="0"/>
                          <a:cs typeface="Arial" panose="020B0604020202020204" pitchFamily="34" charset="0"/>
                        </a:rPr>
                        <a:t> quality</a:t>
                      </a:r>
                      <a:endParaRPr lang="en-US" dirty="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Arial" panose="020B0604020202020204" pitchFamily="34" charset="0"/>
                          <a:cs typeface="Arial" panose="020B0604020202020204" pitchFamily="34" charset="0"/>
                        </a:rPr>
                        <a:t>&gt;30</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32185067"/>
                  </a:ext>
                </a:extLst>
              </a:tr>
              <a:tr h="370840">
                <a:tc>
                  <a:txBody>
                    <a:bodyPr/>
                    <a:lstStyle/>
                    <a:p>
                      <a:r>
                        <a:rPr lang="en-US" dirty="0" smtClean="0">
                          <a:latin typeface="Arial" panose="020B0604020202020204" pitchFamily="34" charset="0"/>
                          <a:cs typeface="Arial" panose="020B0604020202020204" pitchFamily="34" charset="0"/>
                        </a:rPr>
                        <a:t>minor</a:t>
                      </a:r>
                      <a:r>
                        <a:rPr lang="en-US" baseline="0" dirty="0" smtClean="0">
                          <a:latin typeface="Arial" panose="020B0604020202020204" pitchFamily="34" charset="0"/>
                          <a:cs typeface="Arial" panose="020B0604020202020204" pitchFamily="34" charset="0"/>
                        </a:rPr>
                        <a:t> allele freq.</a:t>
                      </a: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Arial" panose="020B0604020202020204" pitchFamily="34" charset="0"/>
                          <a:cs typeface="Arial" panose="020B0604020202020204" pitchFamily="34" charset="0"/>
                        </a:rPr>
                        <a:t>&gt;5%</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8355227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panose="020B0604020202020204" pitchFamily="34" charset="0"/>
                          <a:cs typeface="Arial" panose="020B0604020202020204" pitchFamily="34" charset="0"/>
                        </a:rPr>
                        <a:t>genotyping rate</a:t>
                      </a: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Arial" panose="020B0604020202020204" pitchFamily="34" charset="0"/>
                          <a:cs typeface="Arial" panose="020B0604020202020204" pitchFamily="34" charset="0"/>
                        </a:rPr>
                        <a:t>&gt;50%</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8941278"/>
                  </a:ext>
                </a:extLst>
              </a:tr>
            </a:tbl>
          </a:graphicData>
        </a:graphic>
      </p:graphicFrame>
      <p:sp>
        <p:nvSpPr>
          <p:cNvPr id="5" name="TextBox 4"/>
          <p:cNvSpPr txBox="1"/>
          <p:nvPr/>
        </p:nvSpPr>
        <p:spPr>
          <a:xfrm>
            <a:off x="7258050" y="5123262"/>
            <a:ext cx="2502608"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200,000 SNPs</a:t>
            </a:r>
            <a:endParaRPr lang="en-US" sz="2800" dirty="0">
              <a:latin typeface="Arial" panose="020B0604020202020204" pitchFamily="34" charset="0"/>
              <a:cs typeface="Arial" panose="020B0604020202020204" pitchFamily="34" charset="0"/>
            </a:endParaRPr>
          </a:p>
        </p:txBody>
      </p:sp>
      <p:sp>
        <p:nvSpPr>
          <p:cNvPr id="21" name="Rounded Rectangle 20"/>
          <p:cNvSpPr/>
          <p:nvPr/>
        </p:nvSpPr>
        <p:spPr>
          <a:xfrm>
            <a:off x="976996" y="5592243"/>
            <a:ext cx="2303360" cy="794042"/>
          </a:xfrm>
          <a:prstGeom prst="roundRect">
            <a:avLst/>
          </a:prstGeom>
          <a:solidFill>
            <a:schemeClr val="bg1">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panose="020B0604020202020204" pitchFamily="34" charset="0"/>
                <a:cs typeface="Arial" panose="020B0604020202020204" pitchFamily="34" charset="0"/>
              </a:rPr>
              <a:t>identify loss-of-function</a:t>
            </a:r>
          </a:p>
          <a:p>
            <a:pPr algn="ctr"/>
            <a:r>
              <a:rPr lang="en-US" sz="1200" dirty="0" smtClean="0">
                <a:solidFill>
                  <a:schemeClr val="tx1"/>
                </a:solidFill>
                <a:latin typeface="Arial" panose="020B0604020202020204" pitchFamily="34" charset="0"/>
                <a:cs typeface="Arial" panose="020B0604020202020204" pitchFamily="34" charset="0"/>
              </a:rPr>
              <a:t>(ENSEMBL VEP) </a:t>
            </a:r>
          </a:p>
        </p:txBody>
      </p:sp>
    </p:spTree>
    <p:extLst>
      <p:ext uri="{BB962C8B-B14F-4D97-AF65-F5344CB8AC3E}">
        <p14:creationId xmlns:p14="http://schemas.microsoft.com/office/powerpoint/2010/main" val="16886323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078"/>
            <a:ext cx="10515600" cy="1325563"/>
          </a:xfrm>
        </p:spPr>
        <p:txBody>
          <a:bodyPr>
            <a:normAutofit/>
          </a:bodyPr>
          <a:lstStyle/>
          <a:p>
            <a:pPr algn="ctr"/>
            <a:r>
              <a:rPr lang="en-US" sz="3200" dirty="0" smtClean="0">
                <a:latin typeface="Arial" panose="020B0604020202020204" pitchFamily="34" charset="0"/>
                <a:cs typeface="Arial" panose="020B0604020202020204" pitchFamily="34" charset="0"/>
              </a:rPr>
              <a:t>Population sampling</a:t>
            </a:r>
            <a:endParaRPr lang="en-US" sz="32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294" t="-3304" r="-2243" b="-1956"/>
          <a:stretch/>
        </p:blipFill>
        <p:spPr>
          <a:xfrm>
            <a:off x="285750" y="1414641"/>
            <a:ext cx="4886325" cy="4810372"/>
          </a:xfrm>
          <a:prstGeom prst="rect">
            <a:avLst/>
          </a:prstGeom>
        </p:spPr>
      </p:pic>
      <p:sp>
        <p:nvSpPr>
          <p:cNvPr id="3" name="Rectangle 2"/>
          <p:cNvSpPr/>
          <p:nvPr/>
        </p:nvSpPr>
        <p:spPr>
          <a:xfrm>
            <a:off x="5519738" y="2389138"/>
            <a:ext cx="6096000" cy="2308324"/>
          </a:xfrm>
          <a:prstGeom prst="rect">
            <a:avLst/>
          </a:prstGeom>
        </p:spPr>
        <p:txBody>
          <a:bodyPr>
            <a:spAutoFit/>
          </a:bodyPr>
          <a:lstStyle/>
          <a:p>
            <a:pPr marL="285750" indent="-285750">
              <a:buFont typeface="Arial" panose="020B0604020202020204" pitchFamily="34" charset="0"/>
              <a:buChar char="•"/>
            </a:pPr>
            <a:r>
              <a:rPr lang="en-US" dirty="0" smtClean="0"/>
              <a:t>None </a:t>
            </a:r>
            <a:r>
              <a:rPr lang="en-US" dirty="0"/>
              <a:t>of the pre-collapse samples collected in 1991 were exposed to oil as embryos</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A </a:t>
            </a:r>
            <a:r>
              <a:rPr lang="en-US" dirty="0"/>
              <a:t>subset of the post-collapse samples collected in 1996 descended from oil spill survivors</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None </a:t>
            </a:r>
            <a:r>
              <a:rPr lang="en-US" dirty="0"/>
              <a:t>of the post-collapse samples collected in 2007 and 2017 were directly exposed to oil.</a:t>
            </a:r>
          </a:p>
        </p:txBody>
      </p:sp>
    </p:spTree>
    <p:extLst>
      <p:ext uri="{BB962C8B-B14F-4D97-AF65-F5344CB8AC3E}">
        <p14:creationId xmlns:p14="http://schemas.microsoft.com/office/powerpoint/2010/main" val="1931260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078"/>
            <a:ext cx="10515600" cy="1325563"/>
          </a:xfrm>
        </p:spPr>
        <p:txBody>
          <a:bodyPr>
            <a:normAutofit/>
          </a:bodyPr>
          <a:lstStyle/>
          <a:p>
            <a:pPr algn="ctr"/>
            <a:r>
              <a:rPr lang="en-US" sz="3200" dirty="0" smtClean="0">
                <a:latin typeface="Arial" panose="020B0604020202020204" pitchFamily="34" charset="0"/>
                <a:cs typeface="Arial" panose="020B0604020202020204" pitchFamily="34" charset="0"/>
              </a:rPr>
              <a:t>Population structure</a:t>
            </a:r>
            <a:endParaRPr lang="en-US" sz="3200" dirty="0">
              <a:latin typeface="Arial" panose="020B0604020202020204" pitchFamily="34" charset="0"/>
              <a:cs typeface="Arial" panose="020B0604020202020204" pitchFamily="34" charset="0"/>
            </a:endParaRP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1294" t="-3304" r="-2243" b="-1956"/>
          <a:stretch/>
        </p:blipFill>
        <p:spPr>
          <a:xfrm>
            <a:off x="200025" y="1401181"/>
            <a:ext cx="4886325" cy="4810372"/>
          </a:xfrm>
          <a:prstGeom prst="rect">
            <a:avLst/>
          </a:prstGeom>
        </p:spPr>
      </p:pic>
      <p:pic>
        <p:nvPicPr>
          <p:cNvPr id="4" name="Picture 3"/>
          <p:cNvPicPr>
            <a:picLocks noChangeAspect="1"/>
          </p:cNvPicPr>
          <p:nvPr/>
        </p:nvPicPr>
        <p:blipFill>
          <a:blip r:embed="rId4"/>
          <a:stretch>
            <a:fillRect/>
          </a:stretch>
        </p:blipFill>
        <p:spPr>
          <a:xfrm>
            <a:off x="5167312" y="1662109"/>
            <a:ext cx="6786506" cy="4672016"/>
          </a:xfrm>
          <a:prstGeom prst="rect">
            <a:avLst/>
          </a:prstGeom>
        </p:spPr>
      </p:pic>
      <p:sp>
        <p:nvSpPr>
          <p:cNvPr id="5" name="TextBox 4"/>
          <p:cNvSpPr txBox="1"/>
          <p:nvPr/>
        </p:nvSpPr>
        <p:spPr>
          <a:xfrm rot="16200000">
            <a:off x="4482105" y="3617038"/>
            <a:ext cx="1415772" cy="369332"/>
          </a:xfrm>
          <a:prstGeom prst="rect">
            <a:avLst/>
          </a:prstGeom>
          <a:solidFill>
            <a:schemeClr val="bg1"/>
          </a:solidFill>
        </p:spPr>
        <p:txBody>
          <a:bodyPr wrap="none" rtlCol="0">
            <a:spAutoFit/>
          </a:bodyPr>
          <a:lstStyle/>
          <a:p>
            <a:r>
              <a:rPr lang="en-US" dirty="0" smtClean="0">
                <a:latin typeface="Arial" panose="020B0604020202020204" pitchFamily="34" charset="0"/>
                <a:cs typeface="Arial" panose="020B0604020202020204" pitchFamily="34" charset="0"/>
              </a:rPr>
              <a:t>PC2: 2.18%</a:t>
            </a:r>
            <a:endParaRPr lang="en-US" dirty="0">
              <a:latin typeface="Arial" panose="020B0604020202020204" pitchFamily="34" charset="0"/>
              <a:cs typeface="Arial" panose="020B0604020202020204" pitchFamily="34" charset="0"/>
            </a:endParaRPr>
          </a:p>
        </p:txBody>
      </p:sp>
      <p:sp>
        <p:nvSpPr>
          <p:cNvPr id="6" name="TextBox 5"/>
          <p:cNvSpPr txBox="1"/>
          <p:nvPr/>
        </p:nvSpPr>
        <p:spPr>
          <a:xfrm>
            <a:off x="7677904" y="6158605"/>
            <a:ext cx="1415772" cy="369332"/>
          </a:xfrm>
          <a:prstGeom prst="rect">
            <a:avLst/>
          </a:prstGeom>
          <a:solidFill>
            <a:schemeClr val="bg1"/>
          </a:solidFill>
        </p:spPr>
        <p:txBody>
          <a:bodyPr wrap="none" rtlCol="0">
            <a:spAutoFit/>
          </a:bodyPr>
          <a:lstStyle/>
          <a:p>
            <a:r>
              <a:rPr lang="en-US" dirty="0" smtClean="0">
                <a:latin typeface="Arial" panose="020B0604020202020204" pitchFamily="34" charset="0"/>
                <a:cs typeface="Arial" panose="020B0604020202020204" pitchFamily="34" charset="0"/>
              </a:rPr>
              <a:t>PC1: 8.22%</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84001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294" t="-3304" r="-2243" b="-1956"/>
          <a:stretch/>
        </p:blipFill>
        <p:spPr>
          <a:xfrm>
            <a:off x="285750" y="1414641"/>
            <a:ext cx="4886325" cy="4810372"/>
          </a:xfrm>
          <a:prstGeom prst="rect">
            <a:avLst/>
          </a:prstGeom>
        </p:spPr>
      </p:pic>
      <p:sp>
        <p:nvSpPr>
          <p:cNvPr id="7" name="Title 1"/>
          <p:cNvSpPr>
            <a:spLocks noGrp="1"/>
          </p:cNvSpPr>
          <p:nvPr>
            <p:ph type="title"/>
          </p:nvPr>
        </p:nvSpPr>
        <p:spPr>
          <a:xfrm>
            <a:off x="838200" y="89078"/>
            <a:ext cx="10515600" cy="1325563"/>
          </a:xfrm>
        </p:spPr>
        <p:txBody>
          <a:bodyPr>
            <a:normAutofit/>
          </a:bodyPr>
          <a:lstStyle/>
          <a:p>
            <a:pPr algn="ctr"/>
            <a:r>
              <a:rPr lang="en-US" sz="3200" dirty="0" smtClean="0">
                <a:latin typeface="Arial" panose="020B0604020202020204" pitchFamily="34" charset="0"/>
                <a:cs typeface="Arial" panose="020B0604020202020204" pitchFamily="34" charset="0"/>
              </a:rPr>
              <a:t>Nucleotide Diversity</a:t>
            </a:r>
            <a:endParaRPr lang="en-US" sz="32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9233" y="1653004"/>
            <a:ext cx="6400813" cy="4572009"/>
          </a:xfrm>
          <a:prstGeom prst="rect">
            <a:avLst/>
          </a:prstGeom>
        </p:spPr>
      </p:pic>
      <p:sp>
        <p:nvSpPr>
          <p:cNvPr id="2" name="TextBox 1"/>
          <p:cNvSpPr txBox="1"/>
          <p:nvPr/>
        </p:nvSpPr>
        <p:spPr>
          <a:xfrm rot="16200000">
            <a:off x="5194677" y="3533561"/>
            <a:ext cx="324128" cy="369332"/>
          </a:xfrm>
          <a:prstGeom prst="rect">
            <a:avLst/>
          </a:prstGeom>
          <a:solidFill>
            <a:schemeClr val="bg1"/>
          </a:solidFill>
        </p:spPr>
        <p:txBody>
          <a:bodyPr wrap="none" rtlCol="0">
            <a:spAutoFit/>
          </a:bodyPr>
          <a:lstStyle/>
          <a:p>
            <a:r>
              <a:rPr lang="el-GR" dirty="0" smtClean="0">
                <a:latin typeface="Cambria Math" panose="02040503050406030204" pitchFamily="18" charset="0"/>
                <a:ea typeface="Cambria Math" panose="02040503050406030204" pitchFamily="18" charset="0"/>
              </a:rPr>
              <a:t>π</a:t>
            </a:r>
            <a:endParaRPr lang="en-US"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5418230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a:srcRect l="11829" b="5534"/>
          <a:stretch/>
        </p:blipFill>
        <p:spPr>
          <a:xfrm>
            <a:off x="6201107" y="1167273"/>
            <a:ext cx="5414085" cy="4760566"/>
          </a:xfrm>
          <a:prstGeom prst="rect">
            <a:avLst/>
          </a:prstGeom>
        </p:spPr>
      </p:pic>
      <p:sp>
        <p:nvSpPr>
          <p:cNvPr id="2" name="Title 1"/>
          <p:cNvSpPr>
            <a:spLocks noGrp="1"/>
          </p:cNvSpPr>
          <p:nvPr>
            <p:ph type="title"/>
          </p:nvPr>
        </p:nvSpPr>
        <p:spPr>
          <a:xfrm>
            <a:off x="838200" y="122060"/>
            <a:ext cx="10515600" cy="1325563"/>
          </a:xfrm>
        </p:spPr>
        <p:txBody>
          <a:bodyPr>
            <a:normAutofit/>
          </a:bodyPr>
          <a:lstStyle/>
          <a:p>
            <a:pPr algn="ctr"/>
            <a:r>
              <a:rPr lang="en-US" sz="3200" dirty="0" err="1" smtClean="0">
                <a:latin typeface="Arial" panose="020B0604020202020204" pitchFamily="34" charset="0"/>
                <a:cs typeface="Arial" panose="020B0604020202020204" pitchFamily="34" charset="0"/>
              </a:rPr>
              <a:t>Fst</a:t>
            </a:r>
            <a:r>
              <a:rPr lang="en-US" sz="3200" dirty="0" smtClean="0">
                <a:latin typeface="Arial" panose="020B0604020202020204" pitchFamily="34" charset="0"/>
                <a:cs typeface="Arial" panose="020B0604020202020204" pitchFamily="34" charset="0"/>
              </a:rPr>
              <a:t>: 2017 comparisons</a:t>
            </a:r>
            <a:endParaRPr lang="en-US" sz="3200" dirty="0">
              <a:latin typeface="Arial" panose="020B0604020202020204" pitchFamily="34" charset="0"/>
              <a:cs typeface="Arial" panose="020B0604020202020204" pitchFamily="34" charset="0"/>
            </a:endParaRPr>
          </a:p>
        </p:txBody>
      </p:sp>
      <p:sp>
        <p:nvSpPr>
          <p:cNvPr id="7" name="Rectangle 6"/>
          <p:cNvSpPr/>
          <p:nvPr/>
        </p:nvSpPr>
        <p:spPr>
          <a:xfrm>
            <a:off x="5633845" y="1285606"/>
            <a:ext cx="628814" cy="43994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538567" y="1500713"/>
            <a:ext cx="620574" cy="369332"/>
          </a:xfrm>
          <a:prstGeom prst="rect">
            <a:avLst/>
          </a:prstGeom>
          <a:noFill/>
          <a:ln w="76200">
            <a:solidFill>
              <a:srgbClr val="E69F00"/>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CA</a:t>
            </a:r>
            <a:endParaRPr lang="en-US" dirty="0">
              <a:latin typeface="Calibri" panose="020F0502020204030204" pitchFamily="34" charset="0"/>
              <a:cs typeface="Calibri" panose="020F0502020204030204" pitchFamily="34" charset="0"/>
            </a:endParaRPr>
          </a:p>
        </p:txBody>
      </p:sp>
      <p:sp>
        <p:nvSpPr>
          <p:cNvPr id="8" name="TextBox 7"/>
          <p:cNvSpPr txBox="1"/>
          <p:nvPr/>
        </p:nvSpPr>
        <p:spPr>
          <a:xfrm>
            <a:off x="5538568" y="2254117"/>
            <a:ext cx="620574" cy="369332"/>
          </a:xfrm>
          <a:prstGeom prst="rect">
            <a:avLst/>
          </a:prstGeom>
          <a:noFill/>
          <a:ln w="76200">
            <a:solidFill>
              <a:srgbClr val="CC79A7"/>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WA</a:t>
            </a:r>
            <a:endParaRPr lang="en-US" dirty="0">
              <a:latin typeface="Calibri" panose="020F0502020204030204" pitchFamily="34" charset="0"/>
              <a:cs typeface="Calibri" panose="020F0502020204030204" pitchFamily="34" charset="0"/>
            </a:endParaRPr>
          </a:p>
        </p:txBody>
      </p:sp>
      <p:sp>
        <p:nvSpPr>
          <p:cNvPr id="9" name="TextBox 8"/>
          <p:cNvSpPr txBox="1"/>
          <p:nvPr/>
        </p:nvSpPr>
        <p:spPr>
          <a:xfrm>
            <a:off x="5540886" y="3019443"/>
            <a:ext cx="618255" cy="369332"/>
          </a:xfrm>
          <a:prstGeom prst="rect">
            <a:avLst/>
          </a:prstGeom>
          <a:noFill/>
          <a:ln w="76200">
            <a:solidFill>
              <a:srgbClr val="56B4E9"/>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BC</a:t>
            </a:r>
            <a:endParaRPr lang="en-US" dirty="0">
              <a:latin typeface="Calibri" panose="020F0502020204030204" pitchFamily="34" charset="0"/>
              <a:cs typeface="Calibri" panose="020F0502020204030204" pitchFamily="34" charset="0"/>
            </a:endParaRPr>
          </a:p>
        </p:txBody>
      </p:sp>
      <p:sp>
        <p:nvSpPr>
          <p:cNvPr id="10" name="TextBox 9"/>
          <p:cNvSpPr txBox="1"/>
          <p:nvPr/>
        </p:nvSpPr>
        <p:spPr>
          <a:xfrm>
            <a:off x="5538567" y="4511041"/>
            <a:ext cx="623422" cy="369332"/>
          </a:xfrm>
          <a:prstGeom prst="rect">
            <a:avLst/>
          </a:prstGeom>
          <a:noFill/>
          <a:ln w="76200">
            <a:solidFill>
              <a:srgbClr val="D55E00"/>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PWS</a:t>
            </a:r>
            <a:endParaRPr lang="en-US" dirty="0">
              <a:latin typeface="Calibri" panose="020F0502020204030204" pitchFamily="34" charset="0"/>
              <a:cs typeface="Calibri" panose="020F0502020204030204" pitchFamily="34" charset="0"/>
            </a:endParaRPr>
          </a:p>
        </p:txBody>
      </p:sp>
      <p:sp>
        <p:nvSpPr>
          <p:cNvPr id="11" name="TextBox 10"/>
          <p:cNvSpPr txBox="1"/>
          <p:nvPr/>
        </p:nvSpPr>
        <p:spPr>
          <a:xfrm>
            <a:off x="5539535" y="3752304"/>
            <a:ext cx="619607" cy="369332"/>
          </a:xfrm>
          <a:prstGeom prst="rect">
            <a:avLst/>
          </a:prstGeom>
          <a:noFill/>
          <a:ln w="76200">
            <a:solidFill>
              <a:srgbClr val="F0E442"/>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SS</a:t>
            </a:r>
            <a:endParaRPr lang="en-US" dirty="0">
              <a:latin typeface="Calibri" panose="020F0502020204030204" pitchFamily="34" charset="0"/>
              <a:cs typeface="Calibri" panose="020F0502020204030204" pitchFamily="34" charset="0"/>
            </a:endParaRPr>
          </a:p>
        </p:txBody>
      </p:sp>
      <p:sp>
        <p:nvSpPr>
          <p:cNvPr id="12" name="TextBox 11"/>
          <p:cNvSpPr txBox="1"/>
          <p:nvPr/>
        </p:nvSpPr>
        <p:spPr>
          <a:xfrm>
            <a:off x="5538567" y="5276287"/>
            <a:ext cx="620576" cy="369332"/>
          </a:xfrm>
          <a:prstGeom prst="rect">
            <a:avLst/>
          </a:prstGeom>
          <a:noFill/>
          <a:ln w="76200">
            <a:solidFill>
              <a:srgbClr val="0072B2"/>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TB</a:t>
            </a:r>
            <a:endParaRPr lang="en-US" dirty="0">
              <a:latin typeface="Calibri" panose="020F0502020204030204" pitchFamily="34" charset="0"/>
              <a:cs typeface="Calibri" panose="020F0502020204030204" pitchFamily="34" charset="0"/>
            </a:endParaRPr>
          </a:p>
        </p:txBody>
      </p:sp>
      <p:sp>
        <p:nvSpPr>
          <p:cNvPr id="19" name="Rectangle 18"/>
          <p:cNvSpPr/>
          <p:nvPr/>
        </p:nvSpPr>
        <p:spPr>
          <a:xfrm>
            <a:off x="6238726" y="5818659"/>
            <a:ext cx="4582819" cy="3115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3" name="TextBox 12"/>
          <p:cNvSpPr txBox="1"/>
          <p:nvPr/>
        </p:nvSpPr>
        <p:spPr>
          <a:xfrm>
            <a:off x="10149505" y="5998835"/>
            <a:ext cx="620574" cy="369332"/>
          </a:xfrm>
          <a:prstGeom prst="rect">
            <a:avLst/>
          </a:prstGeom>
          <a:noFill/>
          <a:ln w="76200">
            <a:solidFill>
              <a:srgbClr val="E69F00"/>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CA</a:t>
            </a:r>
            <a:endParaRPr lang="en-US" dirty="0">
              <a:latin typeface="Calibri" panose="020F0502020204030204" pitchFamily="34" charset="0"/>
              <a:cs typeface="Calibri" panose="020F0502020204030204" pitchFamily="34" charset="0"/>
            </a:endParaRPr>
          </a:p>
        </p:txBody>
      </p:sp>
      <p:sp>
        <p:nvSpPr>
          <p:cNvPr id="14" name="TextBox 13"/>
          <p:cNvSpPr txBox="1"/>
          <p:nvPr/>
        </p:nvSpPr>
        <p:spPr>
          <a:xfrm>
            <a:off x="9389824" y="5987260"/>
            <a:ext cx="620574" cy="369332"/>
          </a:xfrm>
          <a:prstGeom prst="rect">
            <a:avLst/>
          </a:prstGeom>
          <a:noFill/>
          <a:ln w="76200">
            <a:solidFill>
              <a:srgbClr val="CC79A7"/>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WA</a:t>
            </a:r>
            <a:endParaRPr lang="en-US" dirty="0">
              <a:latin typeface="Calibri" panose="020F0502020204030204" pitchFamily="34" charset="0"/>
              <a:cs typeface="Calibri" panose="020F0502020204030204" pitchFamily="34" charset="0"/>
            </a:endParaRPr>
          </a:p>
        </p:txBody>
      </p:sp>
      <p:sp>
        <p:nvSpPr>
          <p:cNvPr id="15" name="TextBox 14"/>
          <p:cNvSpPr txBox="1"/>
          <p:nvPr/>
        </p:nvSpPr>
        <p:spPr>
          <a:xfrm>
            <a:off x="8640708" y="5987260"/>
            <a:ext cx="618255" cy="369332"/>
          </a:xfrm>
          <a:prstGeom prst="rect">
            <a:avLst/>
          </a:prstGeom>
          <a:noFill/>
          <a:ln w="76200">
            <a:solidFill>
              <a:srgbClr val="56B4E9"/>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BC</a:t>
            </a:r>
            <a:endParaRPr lang="en-US" dirty="0">
              <a:latin typeface="Calibri" panose="020F0502020204030204" pitchFamily="34" charset="0"/>
              <a:cs typeface="Calibri" panose="020F0502020204030204" pitchFamily="34" charset="0"/>
            </a:endParaRPr>
          </a:p>
        </p:txBody>
      </p:sp>
      <p:sp>
        <p:nvSpPr>
          <p:cNvPr id="16" name="TextBox 15"/>
          <p:cNvSpPr txBox="1"/>
          <p:nvPr/>
        </p:nvSpPr>
        <p:spPr>
          <a:xfrm>
            <a:off x="7129684" y="5976174"/>
            <a:ext cx="621689" cy="369332"/>
          </a:xfrm>
          <a:prstGeom prst="rect">
            <a:avLst/>
          </a:prstGeom>
          <a:noFill/>
          <a:ln w="76200">
            <a:solidFill>
              <a:srgbClr val="D55E00"/>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PWS</a:t>
            </a:r>
            <a:endParaRPr lang="en-US" dirty="0">
              <a:latin typeface="Calibri" panose="020F0502020204030204" pitchFamily="34" charset="0"/>
              <a:cs typeface="Calibri" panose="020F0502020204030204" pitchFamily="34" charset="0"/>
            </a:endParaRPr>
          </a:p>
        </p:txBody>
      </p:sp>
      <p:sp>
        <p:nvSpPr>
          <p:cNvPr id="17" name="TextBox 16"/>
          <p:cNvSpPr txBox="1"/>
          <p:nvPr/>
        </p:nvSpPr>
        <p:spPr>
          <a:xfrm>
            <a:off x="7884289" y="5976174"/>
            <a:ext cx="619607" cy="369332"/>
          </a:xfrm>
          <a:prstGeom prst="rect">
            <a:avLst/>
          </a:prstGeom>
          <a:noFill/>
          <a:ln w="76200">
            <a:solidFill>
              <a:srgbClr val="F0E442"/>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SS</a:t>
            </a:r>
            <a:endParaRPr lang="en-US" dirty="0">
              <a:latin typeface="Calibri" panose="020F0502020204030204" pitchFamily="34" charset="0"/>
              <a:cs typeface="Calibri" panose="020F0502020204030204" pitchFamily="34" charset="0"/>
            </a:endParaRPr>
          </a:p>
        </p:txBody>
      </p:sp>
      <p:sp>
        <p:nvSpPr>
          <p:cNvPr id="18" name="TextBox 17"/>
          <p:cNvSpPr txBox="1"/>
          <p:nvPr/>
        </p:nvSpPr>
        <p:spPr>
          <a:xfrm>
            <a:off x="6370002" y="5987260"/>
            <a:ext cx="620576" cy="369332"/>
          </a:xfrm>
          <a:prstGeom prst="rect">
            <a:avLst/>
          </a:prstGeom>
          <a:noFill/>
          <a:ln w="76200">
            <a:solidFill>
              <a:srgbClr val="0072B2"/>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TB</a:t>
            </a:r>
            <a:endParaRPr lang="en-US" dirty="0">
              <a:latin typeface="Calibri" panose="020F0502020204030204" pitchFamily="34" charset="0"/>
              <a:cs typeface="Calibri" panose="020F0502020204030204" pitchFamily="34" charset="0"/>
            </a:endParaRPr>
          </a:p>
        </p:txBody>
      </p:sp>
      <p:pic>
        <p:nvPicPr>
          <p:cNvPr id="20" name="Picture 19"/>
          <p:cNvPicPr>
            <a:picLocks noChangeAspect="1"/>
          </p:cNvPicPr>
          <p:nvPr/>
        </p:nvPicPr>
        <p:blipFill rotWithShape="1">
          <a:blip r:embed="rId4" cstate="print">
            <a:extLst>
              <a:ext uri="{28A0092B-C50C-407E-A947-70E740481C1C}">
                <a14:useLocalDpi xmlns:a14="http://schemas.microsoft.com/office/drawing/2010/main" val="0"/>
              </a:ext>
            </a:extLst>
          </a:blip>
          <a:srcRect l="-1294" t="-3304" r="-2243" b="-1956"/>
          <a:stretch/>
        </p:blipFill>
        <p:spPr>
          <a:xfrm>
            <a:off x="285750" y="1414641"/>
            <a:ext cx="4886325" cy="4810372"/>
          </a:xfrm>
          <a:prstGeom prst="rect">
            <a:avLst/>
          </a:prstGeom>
        </p:spPr>
      </p:pic>
    </p:spTree>
    <p:extLst>
      <p:ext uri="{BB962C8B-B14F-4D97-AF65-F5344CB8AC3E}">
        <p14:creationId xmlns:p14="http://schemas.microsoft.com/office/powerpoint/2010/main" val="33269797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332" y="1447623"/>
            <a:ext cx="6471143" cy="4612318"/>
          </a:xfrm>
          <a:prstGeom prst="rect">
            <a:avLst/>
          </a:prstGeom>
        </p:spPr>
      </p:pic>
      <p:sp>
        <p:nvSpPr>
          <p:cNvPr id="2" name="Title 1"/>
          <p:cNvSpPr>
            <a:spLocks noGrp="1"/>
          </p:cNvSpPr>
          <p:nvPr>
            <p:ph type="title"/>
          </p:nvPr>
        </p:nvSpPr>
        <p:spPr>
          <a:xfrm>
            <a:off x="838200" y="122060"/>
            <a:ext cx="10515600" cy="1325563"/>
          </a:xfrm>
        </p:spPr>
        <p:txBody>
          <a:bodyPr>
            <a:normAutofit/>
          </a:bodyPr>
          <a:lstStyle/>
          <a:p>
            <a:pPr algn="ctr"/>
            <a:r>
              <a:rPr lang="en-US" sz="3200" dirty="0" smtClean="0">
                <a:latin typeface="Arial" panose="020B0604020202020204" pitchFamily="34" charset="0"/>
                <a:cs typeface="Arial" panose="020B0604020202020204" pitchFamily="34" charset="0"/>
              </a:rPr>
              <a:t>LD decay</a:t>
            </a:r>
            <a:endParaRPr lang="en-US" sz="3200" dirty="0">
              <a:latin typeface="Arial" panose="020B0604020202020204" pitchFamily="34" charset="0"/>
              <a:cs typeface="Arial" panose="020B0604020202020204" pitchFamily="34" charset="0"/>
            </a:endParaRPr>
          </a:p>
        </p:txBody>
      </p:sp>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294" t="-3304" r="-2243" b="-1956"/>
          <a:stretch/>
        </p:blipFill>
        <p:spPr>
          <a:xfrm>
            <a:off x="285750" y="1414641"/>
            <a:ext cx="4886325" cy="4810372"/>
          </a:xfrm>
          <a:prstGeom prst="rect">
            <a:avLst/>
          </a:prstGeom>
        </p:spPr>
      </p:pic>
    </p:spTree>
    <p:extLst>
      <p:ext uri="{BB962C8B-B14F-4D97-AF65-F5344CB8AC3E}">
        <p14:creationId xmlns:p14="http://schemas.microsoft.com/office/powerpoint/2010/main" val="30352164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Arial" panose="020B0604020202020204" pitchFamily="34" charset="0"/>
                <a:cs typeface="Arial" panose="020B0604020202020204" pitchFamily="34" charset="0"/>
              </a:rPr>
              <a:t>Population collapse</a:t>
            </a:r>
            <a:endParaRPr lang="en-US" sz="3200" dirty="0">
              <a:latin typeface="Arial" panose="020B0604020202020204" pitchFamily="34" charset="0"/>
              <a:cs typeface="Arial" panose="020B0604020202020204" pitchFamily="34" charset="0"/>
            </a:endParaRPr>
          </a:p>
        </p:txBody>
      </p:sp>
      <p:sp>
        <p:nvSpPr>
          <p:cNvPr id="4" name="TextBox 3"/>
          <p:cNvSpPr txBox="1"/>
          <p:nvPr/>
        </p:nvSpPr>
        <p:spPr>
          <a:xfrm>
            <a:off x="494765" y="1859531"/>
            <a:ext cx="5276849" cy="2062103"/>
          </a:xfrm>
          <a:prstGeom prst="rect">
            <a:avLst/>
          </a:prstGeom>
          <a:noFill/>
        </p:spPr>
        <p:txBody>
          <a:bodyPr wrap="square" rtlCol="0">
            <a:spAutoFit/>
          </a:bodyPr>
          <a:lstStyle/>
          <a:p>
            <a:pPr algn="ctr"/>
            <a:r>
              <a:rPr lang="en-US" sz="2000" dirty="0" smtClean="0"/>
              <a:t>Motivation</a:t>
            </a:r>
          </a:p>
          <a:p>
            <a:pPr algn="ctr"/>
            <a:endParaRPr lang="en-US" dirty="0" smtClean="0"/>
          </a:p>
          <a:p>
            <a:pPr marL="342900" indent="-342900">
              <a:buFont typeface="Arial" panose="020B0604020202020204" pitchFamily="34" charset="0"/>
              <a:buChar char="•"/>
            </a:pPr>
            <a:r>
              <a:rPr lang="en-US" dirty="0" smtClean="0"/>
              <a:t>Half of egg biomass in 1989 was within the trajectory of spilled oil that would have occurred at harmful concentrations.</a:t>
            </a:r>
          </a:p>
          <a:p>
            <a:pPr marL="342900" indent="-342900">
              <a:buFont typeface="Arial" panose="020B0604020202020204" pitchFamily="34" charset="0"/>
              <a:buChar char="•"/>
            </a:pPr>
            <a:endParaRPr lang="en-US" dirty="0" smtClean="0"/>
          </a:p>
          <a:p>
            <a:pPr marL="342900" indent="-342900">
              <a:buFont typeface="+mj-lt"/>
              <a:buAutoNum type="arabicPeriod"/>
            </a:pPr>
            <a:endParaRPr lang="en-US" dirty="0"/>
          </a:p>
        </p:txBody>
      </p:sp>
      <p:sp>
        <p:nvSpPr>
          <p:cNvPr id="6" name="TextBox 5"/>
          <p:cNvSpPr txBox="1"/>
          <p:nvPr/>
        </p:nvSpPr>
        <p:spPr>
          <a:xfrm>
            <a:off x="6419315" y="1859531"/>
            <a:ext cx="5276849" cy="1785104"/>
          </a:xfrm>
          <a:prstGeom prst="rect">
            <a:avLst/>
          </a:prstGeom>
          <a:noFill/>
        </p:spPr>
        <p:txBody>
          <a:bodyPr wrap="square" rtlCol="0">
            <a:spAutoFit/>
          </a:bodyPr>
          <a:lstStyle/>
          <a:p>
            <a:pPr algn="ctr"/>
            <a:r>
              <a:rPr lang="en-US" sz="2000" dirty="0" smtClean="0"/>
              <a:t>Hypothesis</a:t>
            </a:r>
          </a:p>
          <a:p>
            <a:pPr algn="ctr"/>
            <a:endParaRPr lang="en-US" dirty="0" smtClean="0"/>
          </a:p>
          <a:p>
            <a:pPr marL="342900" indent="-342900">
              <a:buFont typeface="Arial" panose="020B0604020202020204" pitchFamily="34" charset="0"/>
              <a:buChar char="•"/>
            </a:pPr>
            <a:r>
              <a:rPr lang="en-US" dirty="0" smtClean="0"/>
              <a:t>PWS should show a larger decline in effective population size post-spill compared to nearby populations. </a:t>
            </a:r>
          </a:p>
          <a:p>
            <a:pPr marL="342900" indent="-342900">
              <a:buFont typeface="+mj-lt"/>
              <a:buAutoNum type="arabicPeriod"/>
            </a:pPr>
            <a:endParaRPr lang="en-US" dirty="0"/>
          </a:p>
        </p:txBody>
      </p:sp>
    </p:spTree>
    <p:extLst>
      <p:ext uri="{BB962C8B-B14F-4D97-AF65-F5344CB8AC3E}">
        <p14:creationId xmlns:p14="http://schemas.microsoft.com/office/powerpoint/2010/main" val="5773653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Arial" panose="020B0604020202020204" pitchFamily="34" charset="0"/>
                <a:cs typeface="Arial" panose="020B0604020202020204" pitchFamily="34" charset="0"/>
              </a:rPr>
              <a:t>Effective population size changes through time</a:t>
            </a:r>
            <a:endParaRPr lang="en-US" sz="3200" dirty="0">
              <a:latin typeface="Arial" panose="020B0604020202020204" pitchFamily="34" charset="0"/>
              <a:cs typeface="Arial" panose="020B0604020202020204" pitchFamily="34" charset="0"/>
            </a:endParaRPr>
          </a:p>
        </p:txBody>
      </p:sp>
      <p:sp>
        <p:nvSpPr>
          <p:cNvPr id="7" name="TextBox 6"/>
          <p:cNvSpPr txBox="1"/>
          <p:nvPr/>
        </p:nvSpPr>
        <p:spPr>
          <a:xfrm>
            <a:off x="2492040" y="1556916"/>
            <a:ext cx="1516762" cy="830997"/>
          </a:xfrm>
          <a:prstGeom prst="rect">
            <a:avLst/>
          </a:prstGeom>
          <a:solidFill>
            <a:schemeClr val="bg1"/>
          </a:solidFill>
        </p:spPr>
        <p:txBody>
          <a:bodyPr wrap="none" rtlCol="0">
            <a:spAutoFit/>
          </a:bodyPr>
          <a:lstStyle/>
          <a:p>
            <a:pPr algn="ctr"/>
            <a:r>
              <a:rPr lang="az-Cyrl-AZ" sz="2400" dirty="0" smtClean="0"/>
              <a:t>Ө</a:t>
            </a:r>
            <a:r>
              <a:rPr lang="en-US" sz="2400" dirty="0" smtClean="0"/>
              <a:t> = 4Neµ</a:t>
            </a:r>
          </a:p>
          <a:p>
            <a:pPr algn="ctr"/>
            <a:r>
              <a:rPr lang="en-US" sz="2400" dirty="0" smtClean="0"/>
              <a:t>t &lt;&lt; Ne</a:t>
            </a:r>
            <a:endParaRPr lang="en-US" sz="2400" dirty="0"/>
          </a:p>
        </p:txBody>
      </p:sp>
      <p:sp>
        <p:nvSpPr>
          <p:cNvPr id="4" name="Rectangle 3"/>
          <p:cNvSpPr/>
          <p:nvPr/>
        </p:nvSpPr>
        <p:spPr>
          <a:xfrm>
            <a:off x="5072330" y="2018581"/>
            <a:ext cx="1345721" cy="33211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243" y="2977104"/>
            <a:ext cx="5145180" cy="3215737"/>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294" t="-3304" r="-2243" b="-1956"/>
          <a:stretch/>
        </p:blipFill>
        <p:spPr>
          <a:xfrm>
            <a:off x="6202892" y="1536648"/>
            <a:ext cx="4886325" cy="4810372"/>
          </a:xfrm>
          <a:prstGeom prst="rect">
            <a:avLst/>
          </a:prstGeom>
        </p:spPr>
      </p:pic>
    </p:spTree>
    <p:extLst>
      <p:ext uri="{BB962C8B-B14F-4D97-AF65-F5344CB8AC3E}">
        <p14:creationId xmlns:p14="http://schemas.microsoft.com/office/powerpoint/2010/main" val="17094370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Arial" panose="020B0604020202020204" pitchFamily="34" charset="0"/>
                <a:cs typeface="Arial" panose="020B0604020202020204" pitchFamily="34" charset="0"/>
              </a:rPr>
              <a:t>Effective population size changes through time</a:t>
            </a:r>
            <a:endParaRPr lang="en-US" sz="3200" dirty="0">
              <a:latin typeface="Arial" panose="020B0604020202020204" pitchFamily="34" charset="0"/>
              <a:cs typeface="Arial" panose="020B0604020202020204" pitchFamily="34" charset="0"/>
            </a:endParaRPr>
          </a:p>
        </p:txBody>
      </p:sp>
      <p:sp>
        <p:nvSpPr>
          <p:cNvPr id="8" name="Rectangle 7"/>
          <p:cNvSpPr/>
          <p:nvPr/>
        </p:nvSpPr>
        <p:spPr>
          <a:xfrm>
            <a:off x="7248744" y="1509084"/>
            <a:ext cx="3542581" cy="646331"/>
          </a:xfrm>
          <a:prstGeom prst="rect">
            <a:avLst/>
          </a:prstGeom>
        </p:spPr>
        <p:txBody>
          <a:bodyPr wrap="square">
            <a:spAutoFit/>
          </a:bodyPr>
          <a:lstStyle/>
          <a:p>
            <a:pPr algn="ctr"/>
            <a:r>
              <a:rPr lang="en-US" dirty="0" smtClean="0"/>
              <a:t>variance in the temporal changes of allele frequency (F)</a:t>
            </a:r>
            <a:endParaRPr lang="en-US" dirty="0"/>
          </a:p>
        </p:txBody>
      </p:sp>
      <p:sp>
        <p:nvSpPr>
          <p:cNvPr id="9" name="Rectangle 8"/>
          <p:cNvSpPr/>
          <p:nvPr/>
        </p:nvSpPr>
        <p:spPr>
          <a:xfrm>
            <a:off x="8260154" y="2085287"/>
            <a:ext cx="1204176" cy="400110"/>
          </a:xfrm>
          <a:prstGeom prst="rect">
            <a:avLst/>
          </a:prstGeom>
        </p:spPr>
        <p:txBody>
          <a:bodyPr wrap="none">
            <a:spAutoFit/>
          </a:bodyPr>
          <a:lstStyle/>
          <a:p>
            <a:r>
              <a:rPr lang="en-US" sz="2000" b="0" i="0" dirty="0" smtClean="0">
                <a:solidFill>
                  <a:srgbClr val="202124"/>
                </a:solidFill>
                <a:effectLst/>
                <a:latin typeface="Roboto"/>
              </a:rPr>
              <a:t>F ∝ 1/Ne</a:t>
            </a:r>
            <a:endParaRPr lang="en-US" sz="2000" dirty="0"/>
          </a:p>
        </p:txBody>
      </p:sp>
      <p:sp>
        <p:nvSpPr>
          <p:cNvPr id="4" name="Rectangle 3"/>
          <p:cNvSpPr/>
          <p:nvPr/>
        </p:nvSpPr>
        <p:spPr>
          <a:xfrm>
            <a:off x="5072330" y="2018581"/>
            <a:ext cx="1345721" cy="33211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243" y="2977104"/>
            <a:ext cx="5145180" cy="321573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5700" y="2977104"/>
            <a:ext cx="5145180" cy="3215737"/>
          </a:xfrm>
          <a:prstGeom prst="rect">
            <a:avLst/>
          </a:prstGeom>
        </p:spPr>
      </p:pic>
      <p:sp>
        <p:nvSpPr>
          <p:cNvPr id="13" name="Rectangle 12"/>
          <p:cNvSpPr/>
          <p:nvPr/>
        </p:nvSpPr>
        <p:spPr>
          <a:xfrm>
            <a:off x="10944652" y="4108921"/>
            <a:ext cx="616228" cy="9521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492040" y="1556916"/>
            <a:ext cx="1516762" cy="830997"/>
          </a:xfrm>
          <a:prstGeom prst="rect">
            <a:avLst/>
          </a:prstGeom>
          <a:solidFill>
            <a:schemeClr val="bg1"/>
          </a:solidFill>
        </p:spPr>
        <p:txBody>
          <a:bodyPr wrap="none" rtlCol="0">
            <a:spAutoFit/>
          </a:bodyPr>
          <a:lstStyle/>
          <a:p>
            <a:pPr algn="ctr"/>
            <a:r>
              <a:rPr lang="az-Cyrl-AZ" sz="2400" dirty="0" smtClean="0"/>
              <a:t>Ө</a:t>
            </a:r>
            <a:r>
              <a:rPr lang="en-US" sz="2400" dirty="0" smtClean="0"/>
              <a:t> = 4Neµ</a:t>
            </a:r>
          </a:p>
          <a:p>
            <a:pPr algn="ctr"/>
            <a:r>
              <a:rPr lang="en-US" sz="2400" dirty="0" smtClean="0"/>
              <a:t>t &lt;&lt; Ne</a:t>
            </a:r>
            <a:endParaRPr lang="en-US" sz="2400" dirty="0"/>
          </a:p>
        </p:txBody>
      </p:sp>
    </p:spTree>
    <p:extLst>
      <p:ext uri="{BB962C8B-B14F-4D97-AF65-F5344CB8AC3E}">
        <p14:creationId xmlns:p14="http://schemas.microsoft.com/office/powerpoint/2010/main" val="1340541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1435" y="0"/>
            <a:ext cx="10281859" cy="68580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1924"/>
            <a:ext cx="6136096" cy="409073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88144"/>
            <a:ext cx="6136096" cy="4085617"/>
          </a:xfrm>
          <a:prstGeom prst="rect">
            <a:avLst/>
          </a:prstGeom>
        </p:spPr>
      </p:pic>
    </p:spTree>
    <p:extLst>
      <p:ext uri="{BB962C8B-B14F-4D97-AF65-F5344CB8AC3E}">
        <p14:creationId xmlns:p14="http://schemas.microsoft.com/office/powerpoint/2010/main" val="38306658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Arial" panose="020B0604020202020204" pitchFamily="34" charset="0"/>
                <a:cs typeface="Arial" panose="020B0604020202020204" pitchFamily="34" charset="0"/>
              </a:rPr>
              <a:t>Population collapse</a:t>
            </a:r>
            <a:endParaRPr lang="en-US" sz="3200" dirty="0">
              <a:latin typeface="Arial" panose="020B0604020202020204" pitchFamily="34" charset="0"/>
              <a:cs typeface="Arial" panose="020B0604020202020204" pitchFamily="34" charset="0"/>
            </a:endParaRPr>
          </a:p>
        </p:txBody>
      </p:sp>
      <p:sp>
        <p:nvSpPr>
          <p:cNvPr id="4" name="TextBox 3"/>
          <p:cNvSpPr txBox="1"/>
          <p:nvPr/>
        </p:nvSpPr>
        <p:spPr>
          <a:xfrm>
            <a:off x="494765" y="1859531"/>
            <a:ext cx="5276849" cy="2062103"/>
          </a:xfrm>
          <a:prstGeom prst="rect">
            <a:avLst/>
          </a:prstGeom>
          <a:noFill/>
        </p:spPr>
        <p:txBody>
          <a:bodyPr wrap="square" rtlCol="0">
            <a:spAutoFit/>
          </a:bodyPr>
          <a:lstStyle/>
          <a:p>
            <a:pPr algn="ctr"/>
            <a:r>
              <a:rPr lang="en-US" sz="2000" dirty="0" smtClean="0"/>
              <a:t>Motivation</a:t>
            </a:r>
          </a:p>
          <a:p>
            <a:pPr algn="ctr"/>
            <a:endParaRPr lang="en-US" dirty="0" smtClean="0"/>
          </a:p>
          <a:p>
            <a:pPr marL="342900" indent="-342900">
              <a:buFont typeface="Arial" panose="020B0604020202020204" pitchFamily="34" charset="0"/>
              <a:buChar char="•"/>
            </a:pPr>
            <a:r>
              <a:rPr lang="en-US" dirty="0" smtClean="0"/>
              <a:t>Half of egg biomass in 1989 was within the trajectory of spilled oil that would have occurred at harmful concentrations.</a:t>
            </a:r>
          </a:p>
          <a:p>
            <a:pPr marL="342900" indent="-342900">
              <a:buFont typeface="Arial" panose="020B0604020202020204" pitchFamily="34" charset="0"/>
              <a:buChar char="•"/>
            </a:pPr>
            <a:endParaRPr lang="en-US" dirty="0" smtClean="0"/>
          </a:p>
          <a:p>
            <a:pPr marL="342900" indent="-342900">
              <a:buFont typeface="+mj-lt"/>
              <a:buAutoNum type="arabicPeriod"/>
            </a:pPr>
            <a:endParaRPr lang="en-US" dirty="0"/>
          </a:p>
        </p:txBody>
      </p:sp>
      <p:sp>
        <p:nvSpPr>
          <p:cNvPr id="6" name="TextBox 5"/>
          <p:cNvSpPr txBox="1"/>
          <p:nvPr/>
        </p:nvSpPr>
        <p:spPr>
          <a:xfrm>
            <a:off x="6419315" y="1859531"/>
            <a:ext cx="5276849" cy="1785104"/>
          </a:xfrm>
          <a:prstGeom prst="rect">
            <a:avLst/>
          </a:prstGeom>
          <a:noFill/>
        </p:spPr>
        <p:txBody>
          <a:bodyPr wrap="square" rtlCol="0">
            <a:spAutoFit/>
          </a:bodyPr>
          <a:lstStyle/>
          <a:p>
            <a:pPr algn="ctr"/>
            <a:r>
              <a:rPr lang="en-US" sz="2000" dirty="0" smtClean="0"/>
              <a:t>Hypothesis</a:t>
            </a:r>
          </a:p>
          <a:p>
            <a:pPr algn="ctr"/>
            <a:endParaRPr lang="en-US" dirty="0" smtClean="0"/>
          </a:p>
          <a:p>
            <a:pPr marL="342900" indent="-342900">
              <a:buFont typeface="Arial" panose="020B0604020202020204" pitchFamily="34" charset="0"/>
              <a:buChar char="•"/>
            </a:pPr>
            <a:r>
              <a:rPr lang="en-US" dirty="0" smtClean="0"/>
              <a:t>PWS should show a larger decline in effective population size post-spill compared to nearby populations. </a:t>
            </a:r>
          </a:p>
          <a:p>
            <a:pPr marL="342900" indent="-342900">
              <a:buFont typeface="+mj-lt"/>
              <a:buAutoNum type="arabicPeriod"/>
            </a:pPr>
            <a:endParaRPr lang="en-US" dirty="0"/>
          </a:p>
        </p:txBody>
      </p:sp>
    </p:spTree>
    <p:extLst>
      <p:ext uri="{BB962C8B-B14F-4D97-AF65-F5344CB8AC3E}">
        <p14:creationId xmlns:p14="http://schemas.microsoft.com/office/powerpoint/2010/main" val="13282446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Arial" panose="020B0604020202020204" pitchFamily="34" charset="0"/>
                <a:cs typeface="Arial" panose="020B0604020202020204" pitchFamily="34" charset="0"/>
              </a:rPr>
              <a:t>Population recovery</a:t>
            </a:r>
            <a:endParaRPr lang="en-US" sz="3200" dirty="0">
              <a:latin typeface="Arial" panose="020B0604020202020204" pitchFamily="34" charset="0"/>
              <a:cs typeface="Arial" panose="020B0604020202020204" pitchFamily="34" charset="0"/>
            </a:endParaRPr>
          </a:p>
        </p:txBody>
      </p:sp>
      <p:sp>
        <p:nvSpPr>
          <p:cNvPr id="4" name="TextBox 3"/>
          <p:cNvSpPr txBox="1"/>
          <p:nvPr/>
        </p:nvSpPr>
        <p:spPr>
          <a:xfrm>
            <a:off x="494765" y="1859531"/>
            <a:ext cx="5276849" cy="1508105"/>
          </a:xfrm>
          <a:prstGeom prst="rect">
            <a:avLst/>
          </a:prstGeom>
          <a:noFill/>
        </p:spPr>
        <p:txBody>
          <a:bodyPr wrap="square" rtlCol="0">
            <a:spAutoFit/>
          </a:bodyPr>
          <a:lstStyle/>
          <a:p>
            <a:pPr algn="ctr"/>
            <a:r>
              <a:rPr lang="en-US" sz="2000" dirty="0" smtClean="0"/>
              <a:t>Motivation</a:t>
            </a:r>
          </a:p>
          <a:p>
            <a:pPr algn="ctr"/>
            <a:endParaRPr lang="en-US" dirty="0" smtClean="0"/>
          </a:p>
          <a:p>
            <a:pPr marL="342900" indent="-342900">
              <a:buFont typeface="Arial" panose="020B0604020202020204" pitchFamily="34" charset="0"/>
              <a:buChar char="•"/>
            </a:pPr>
            <a:r>
              <a:rPr lang="en-US" dirty="0"/>
              <a:t>PWS experienced a decline in population size. </a:t>
            </a:r>
          </a:p>
          <a:p>
            <a:endParaRPr lang="en-US" dirty="0" smtClean="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283434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Arial" panose="020B0604020202020204" pitchFamily="34" charset="0"/>
                <a:cs typeface="Arial" panose="020B0604020202020204" pitchFamily="34" charset="0"/>
              </a:rPr>
              <a:t>Population recovery</a:t>
            </a:r>
            <a:endParaRPr lang="en-US" sz="3200" dirty="0">
              <a:latin typeface="Arial" panose="020B0604020202020204" pitchFamily="34" charset="0"/>
              <a:cs typeface="Arial" panose="020B0604020202020204" pitchFamily="34" charset="0"/>
            </a:endParaRPr>
          </a:p>
        </p:txBody>
      </p:sp>
      <p:sp>
        <p:nvSpPr>
          <p:cNvPr id="4" name="TextBox 3"/>
          <p:cNvSpPr txBox="1"/>
          <p:nvPr/>
        </p:nvSpPr>
        <p:spPr>
          <a:xfrm>
            <a:off x="494765" y="1859531"/>
            <a:ext cx="5276849" cy="2616101"/>
          </a:xfrm>
          <a:prstGeom prst="rect">
            <a:avLst/>
          </a:prstGeom>
          <a:noFill/>
        </p:spPr>
        <p:txBody>
          <a:bodyPr wrap="square" rtlCol="0">
            <a:spAutoFit/>
          </a:bodyPr>
          <a:lstStyle/>
          <a:p>
            <a:pPr algn="ctr"/>
            <a:r>
              <a:rPr lang="en-US" sz="2000" dirty="0" smtClean="0"/>
              <a:t>Motivation</a:t>
            </a:r>
          </a:p>
          <a:p>
            <a:pPr algn="ctr"/>
            <a:endParaRPr lang="en-US" dirty="0" smtClean="0"/>
          </a:p>
          <a:p>
            <a:pPr marL="342900" indent="-342900">
              <a:buFont typeface="Arial" panose="020B0604020202020204" pitchFamily="34" charset="0"/>
              <a:buChar char="•"/>
            </a:pPr>
            <a:r>
              <a:rPr lang="en-US" dirty="0"/>
              <a:t>PWS experienced a decline in population size. </a:t>
            </a:r>
          </a:p>
          <a:p>
            <a:endParaRPr lang="en-US"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latin typeface="Arial" panose="020B0604020202020204" pitchFamily="34" charset="0"/>
                <a:cs typeface="Arial" panose="020B0604020202020204" pitchFamily="34" charset="0"/>
              </a:rPr>
              <a:t>Rapid </a:t>
            </a:r>
            <a:r>
              <a:rPr lang="en-US" dirty="0">
                <a:latin typeface="Arial" panose="020B0604020202020204" pitchFamily="34" charset="0"/>
                <a:cs typeface="Arial" panose="020B0604020202020204" pitchFamily="34" charset="0"/>
              </a:rPr>
              <a:t>adaptation to pollutants can favor </a:t>
            </a:r>
            <a:r>
              <a:rPr lang="en-US" dirty="0" smtClean="0">
                <a:latin typeface="Arial" panose="020B0604020202020204" pitchFamily="34" charset="0"/>
                <a:cs typeface="Arial" panose="020B0604020202020204" pitchFamily="34" charset="0"/>
              </a:rPr>
              <a:t>genetic variation </a:t>
            </a:r>
            <a:r>
              <a:rPr lang="en-US" dirty="0">
                <a:latin typeface="Arial" panose="020B0604020202020204" pitchFamily="34" charset="0"/>
                <a:cs typeface="Arial" panose="020B0604020202020204" pitchFamily="34" charset="0"/>
              </a:rPr>
              <a:t>that </a:t>
            </a:r>
            <a:r>
              <a:rPr lang="en-US" dirty="0" smtClean="0">
                <a:latin typeface="Arial" panose="020B0604020202020204" pitchFamily="34" charset="0"/>
                <a:cs typeface="Arial" panose="020B0604020202020204" pitchFamily="34" charset="0"/>
              </a:rPr>
              <a:t>impairs </a:t>
            </a:r>
            <a:r>
              <a:rPr lang="en-US" dirty="0">
                <a:latin typeface="Arial" panose="020B0604020202020204" pitchFamily="34" charset="0"/>
                <a:cs typeface="Arial" panose="020B0604020202020204" pitchFamily="34" charset="0"/>
              </a:rPr>
              <a:t>the function of signaling pathways important for healthy immune </a:t>
            </a:r>
            <a:r>
              <a:rPr lang="en-US" dirty="0" smtClean="0">
                <a:latin typeface="Arial" panose="020B0604020202020204" pitchFamily="34" charset="0"/>
                <a:cs typeface="Arial" panose="020B0604020202020204" pitchFamily="34" charset="0"/>
              </a:rPr>
              <a:t>systems.</a:t>
            </a:r>
            <a:endParaRPr lang="en-US" dirty="0" smtClean="0"/>
          </a:p>
          <a:p>
            <a:pPr marL="342900" indent="-342900">
              <a:buFont typeface="+mj-lt"/>
              <a:buAutoNum type="arabicPeriod"/>
            </a:pPr>
            <a:endParaRPr lang="en-US" dirty="0"/>
          </a:p>
        </p:txBody>
      </p:sp>
    </p:spTree>
    <p:extLst>
      <p:ext uri="{BB962C8B-B14F-4D97-AF65-F5344CB8AC3E}">
        <p14:creationId xmlns:p14="http://schemas.microsoft.com/office/powerpoint/2010/main" val="10205204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Arial" panose="020B0604020202020204" pitchFamily="34" charset="0"/>
                <a:cs typeface="Arial" panose="020B0604020202020204" pitchFamily="34" charset="0"/>
              </a:rPr>
              <a:t>Population recovery</a:t>
            </a:r>
            <a:endParaRPr lang="en-US" sz="3200" dirty="0">
              <a:latin typeface="Arial" panose="020B0604020202020204" pitchFamily="34" charset="0"/>
              <a:cs typeface="Arial" panose="020B0604020202020204" pitchFamily="34" charset="0"/>
            </a:endParaRPr>
          </a:p>
        </p:txBody>
      </p:sp>
      <p:sp>
        <p:nvSpPr>
          <p:cNvPr id="4" name="TextBox 3"/>
          <p:cNvSpPr txBox="1"/>
          <p:nvPr/>
        </p:nvSpPr>
        <p:spPr>
          <a:xfrm>
            <a:off x="494765" y="1859531"/>
            <a:ext cx="5276849" cy="2616101"/>
          </a:xfrm>
          <a:prstGeom prst="rect">
            <a:avLst/>
          </a:prstGeom>
          <a:noFill/>
        </p:spPr>
        <p:txBody>
          <a:bodyPr wrap="square" rtlCol="0">
            <a:spAutoFit/>
          </a:bodyPr>
          <a:lstStyle/>
          <a:p>
            <a:pPr algn="ctr"/>
            <a:r>
              <a:rPr lang="en-US" sz="2000" dirty="0" smtClean="0"/>
              <a:t>Motivation</a:t>
            </a:r>
          </a:p>
          <a:p>
            <a:pPr algn="ctr"/>
            <a:endParaRPr lang="en-US" dirty="0" smtClean="0"/>
          </a:p>
          <a:p>
            <a:pPr marL="342900" indent="-342900">
              <a:buFont typeface="Arial" panose="020B0604020202020204" pitchFamily="34" charset="0"/>
              <a:buChar char="•"/>
            </a:pPr>
            <a:r>
              <a:rPr lang="en-US" dirty="0"/>
              <a:t>PWS experienced a decline in population size. </a:t>
            </a:r>
          </a:p>
          <a:p>
            <a:endParaRPr lang="en-US"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latin typeface="Arial" panose="020B0604020202020204" pitchFamily="34" charset="0"/>
                <a:cs typeface="Arial" panose="020B0604020202020204" pitchFamily="34" charset="0"/>
              </a:rPr>
              <a:t>Rapid </a:t>
            </a:r>
            <a:r>
              <a:rPr lang="en-US" dirty="0">
                <a:latin typeface="Arial" panose="020B0604020202020204" pitchFamily="34" charset="0"/>
                <a:cs typeface="Arial" panose="020B0604020202020204" pitchFamily="34" charset="0"/>
              </a:rPr>
              <a:t>adaptation to pollutants can favor </a:t>
            </a:r>
            <a:r>
              <a:rPr lang="en-US" dirty="0" smtClean="0">
                <a:latin typeface="Arial" panose="020B0604020202020204" pitchFamily="34" charset="0"/>
                <a:cs typeface="Arial" panose="020B0604020202020204" pitchFamily="34" charset="0"/>
              </a:rPr>
              <a:t>genetic variation </a:t>
            </a:r>
            <a:r>
              <a:rPr lang="en-US" dirty="0">
                <a:latin typeface="Arial" panose="020B0604020202020204" pitchFamily="34" charset="0"/>
                <a:cs typeface="Arial" panose="020B0604020202020204" pitchFamily="34" charset="0"/>
              </a:rPr>
              <a:t>that </a:t>
            </a:r>
            <a:r>
              <a:rPr lang="en-US" dirty="0" smtClean="0">
                <a:latin typeface="Arial" panose="020B0604020202020204" pitchFamily="34" charset="0"/>
                <a:cs typeface="Arial" panose="020B0604020202020204" pitchFamily="34" charset="0"/>
              </a:rPr>
              <a:t>impairs </a:t>
            </a:r>
            <a:r>
              <a:rPr lang="en-US" dirty="0">
                <a:latin typeface="Arial" panose="020B0604020202020204" pitchFamily="34" charset="0"/>
                <a:cs typeface="Arial" panose="020B0604020202020204" pitchFamily="34" charset="0"/>
              </a:rPr>
              <a:t>the function of signaling pathways important for healthy immune </a:t>
            </a:r>
            <a:r>
              <a:rPr lang="en-US" dirty="0" smtClean="0">
                <a:latin typeface="Arial" panose="020B0604020202020204" pitchFamily="34" charset="0"/>
                <a:cs typeface="Arial" panose="020B0604020202020204" pitchFamily="34" charset="0"/>
              </a:rPr>
              <a:t>systems.</a:t>
            </a:r>
            <a:endParaRPr lang="en-US" dirty="0" smtClean="0"/>
          </a:p>
          <a:p>
            <a:pPr marL="342900" indent="-342900">
              <a:buFont typeface="+mj-lt"/>
              <a:buAutoNum type="arabicPeriod"/>
            </a:pPr>
            <a:endParaRPr lang="en-US" dirty="0"/>
          </a:p>
        </p:txBody>
      </p:sp>
      <p:sp>
        <p:nvSpPr>
          <p:cNvPr id="6" name="TextBox 5"/>
          <p:cNvSpPr txBox="1"/>
          <p:nvPr/>
        </p:nvSpPr>
        <p:spPr>
          <a:xfrm>
            <a:off x="6419315" y="1859531"/>
            <a:ext cx="5276849" cy="3170099"/>
          </a:xfrm>
          <a:prstGeom prst="rect">
            <a:avLst/>
          </a:prstGeom>
          <a:noFill/>
        </p:spPr>
        <p:txBody>
          <a:bodyPr wrap="square" rtlCol="0">
            <a:spAutoFit/>
          </a:bodyPr>
          <a:lstStyle/>
          <a:p>
            <a:pPr algn="ctr"/>
            <a:r>
              <a:rPr lang="en-US" sz="2000" dirty="0" smtClean="0"/>
              <a:t>Hypotheses</a:t>
            </a:r>
          </a:p>
          <a:p>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latin typeface="Arial" panose="020B0604020202020204" pitchFamily="34" charset="0"/>
                <a:cs typeface="Arial" panose="020B0604020202020204" pitchFamily="34" charset="0"/>
              </a:rPr>
              <a:t>Genetic variation was favored that </a:t>
            </a:r>
            <a:r>
              <a:rPr lang="en-US" dirty="0">
                <a:latin typeface="Arial" panose="020B0604020202020204" pitchFamily="34" charset="0"/>
                <a:cs typeface="Arial" panose="020B0604020202020204" pitchFamily="34" charset="0"/>
              </a:rPr>
              <a:t>conferred resistance to </a:t>
            </a:r>
            <a:r>
              <a:rPr lang="en-US" dirty="0" smtClean="0">
                <a:latin typeface="Arial" panose="020B0604020202020204" pitchFamily="34" charset="0"/>
                <a:cs typeface="Arial" panose="020B0604020202020204" pitchFamily="34" charset="0"/>
              </a:rPr>
              <a:t>oil exposure immediately after the spill. The same variation is now deleterious because it affects proper immune function.</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t>PWS may show a higher frequency of deleterious alleles </a:t>
            </a:r>
            <a:r>
              <a:rPr lang="en-US" dirty="0" smtClean="0"/>
              <a:t>post-spill</a:t>
            </a:r>
            <a:r>
              <a:rPr lang="en-US" dirty="0"/>
              <a:t>.</a:t>
            </a: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8567521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l="1975"/>
          <a:stretch/>
        </p:blipFill>
        <p:spPr>
          <a:xfrm>
            <a:off x="5294674" y="2961120"/>
            <a:ext cx="1970087" cy="1066800"/>
          </a:xfrm>
          <a:prstGeom prst="rect">
            <a:avLst/>
          </a:prstGeom>
        </p:spPr>
      </p:pic>
      <p:sp>
        <p:nvSpPr>
          <p:cNvPr id="35" name="TextBox 34"/>
          <p:cNvSpPr txBox="1"/>
          <p:nvPr/>
        </p:nvSpPr>
        <p:spPr>
          <a:xfrm>
            <a:off x="4575007" y="2632633"/>
            <a:ext cx="3199722" cy="369332"/>
          </a:xfrm>
          <a:prstGeom prst="rect">
            <a:avLst/>
          </a:prstGeom>
          <a:noFill/>
        </p:spPr>
        <p:txBody>
          <a:bodyPr wrap="none" rtlCol="0">
            <a:spAutoFit/>
          </a:bodyPr>
          <a:lstStyle/>
          <a:p>
            <a:r>
              <a:rPr lang="en-US" dirty="0" err="1" smtClean="0"/>
              <a:t>Ensembl</a:t>
            </a:r>
            <a:r>
              <a:rPr lang="en-US" dirty="0" smtClean="0"/>
              <a:t> Variant Effect Predictor</a:t>
            </a:r>
            <a:endParaRPr lang="en-US" dirty="0"/>
          </a:p>
        </p:txBody>
      </p:sp>
      <p:sp>
        <p:nvSpPr>
          <p:cNvPr id="7" name="TextBox 6"/>
          <p:cNvSpPr txBox="1"/>
          <p:nvPr/>
        </p:nvSpPr>
        <p:spPr>
          <a:xfrm>
            <a:off x="4198563" y="1981573"/>
            <a:ext cx="3942169"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input .bed file with Ref and Alt alleles</a:t>
            </a:r>
            <a:endParaRPr lang="en-US" dirty="0">
              <a:latin typeface="Arial" panose="020B0604020202020204" pitchFamily="34" charset="0"/>
              <a:cs typeface="Arial" panose="020B0604020202020204" pitchFamily="34" charset="0"/>
            </a:endParaRPr>
          </a:p>
        </p:txBody>
      </p:sp>
      <p:cxnSp>
        <p:nvCxnSpPr>
          <p:cNvPr id="9" name="Straight Arrow Connector 8"/>
          <p:cNvCxnSpPr>
            <a:stCxn id="7" idx="2"/>
            <a:endCxn id="35" idx="0"/>
          </p:cNvCxnSpPr>
          <p:nvPr/>
        </p:nvCxnSpPr>
        <p:spPr>
          <a:xfrm>
            <a:off x="6169648" y="2350905"/>
            <a:ext cx="5220" cy="281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itle 1"/>
          <p:cNvSpPr>
            <a:spLocks noGrp="1"/>
          </p:cNvSpPr>
          <p:nvPr>
            <p:ph type="title"/>
          </p:nvPr>
        </p:nvSpPr>
        <p:spPr>
          <a:xfrm>
            <a:off x="600435" y="152541"/>
            <a:ext cx="10991127" cy="1325563"/>
          </a:xfrm>
        </p:spPr>
        <p:txBody>
          <a:bodyPr>
            <a:noAutofit/>
          </a:bodyPr>
          <a:lstStyle/>
          <a:p>
            <a:pPr algn="ctr">
              <a:lnSpc>
                <a:spcPct val="150000"/>
              </a:lnSpc>
            </a:pPr>
            <a:r>
              <a:rPr lang="en-US" sz="2800" dirty="0" smtClean="0">
                <a:latin typeface="Arial" panose="020B0604020202020204" pitchFamily="34" charset="0"/>
                <a:cs typeface="Arial" panose="020B0604020202020204" pitchFamily="34" charset="0"/>
              </a:rPr>
              <a:t>Are loss-of-function alleles more common after the oil spill?</a:t>
            </a:r>
            <a:endParaRPr lang="en-US" sz="2000" dirty="0">
              <a:ln w="3175">
                <a:solidFill>
                  <a:schemeClr val="tx1"/>
                </a:solidFill>
              </a:ln>
              <a:solidFill>
                <a:srgbClr val="0072B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34193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l="1975"/>
          <a:stretch/>
        </p:blipFill>
        <p:spPr>
          <a:xfrm>
            <a:off x="5294674" y="2961120"/>
            <a:ext cx="1970087" cy="1066800"/>
          </a:xfrm>
          <a:prstGeom prst="rect">
            <a:avLst/>
          </a:prstGeom>
        </p:spPr>
      </p:pic>
      <p:sp>
        <p:nvSpPr>
          <p:cNvPr id="35" name="TextBox 34"/>
          <p:cNvSpPr txBox="1"/>
          <p:nvPr/>
        </p:nvSpPr>
        <p:spPr>
          <a:xfrm>
            <a:off x="4575007" y="2632633"/>
            <a:ext cx="3199722" cy="369332"/>
          </a:xfrm>
          <a:prstGeom prst="rect">
            <a:avLst/>
          </a:prstGeom>
          <a:noFill/>
        </p:spPr>
        <p:txBody>
          <a:bodyPr wrap="none" rtlCol="0">
            <a:spAutoFit/>
          </a:bodyPr>
          <a:lstStyle/>
          <a:p>
            <a:r>
              <a:rPr lang="en-US" dirty="0" err="1" smtClean="0"/>
              <a:t>Ensembl</a:t>
            </a:r>
            <a:r>
              <a:rPr lang="en-US" dirty="0" smtClean="0"/>
              <a:t> Variant Effect Predictor</a:t>
            </a:r>
            <a:endParaRPr lang="en-US" dirty="0"/>
          </a:p>
        </p:txBody>
      </p:sp>
      <p:sp>
        <p:nvSpPr>
          <p:cNvPr id="7" name="TextBox 6"/>
          <p:cNvSpPr txBox="1"/>
          <p:nvPr/>
        </p:nvSpPr>
        <p:spPr>
          <a:xfrm>
            <a:off x="4198563" y="1981573"/>
            <a:ext cx="3942169"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input .bed file with Ref and Alt alleles</a:t>
            </a:r>
            <a:endParaRPr lang="en-US" dirty="0">
              <a:latin typeface="Arial" panose="020B0604020202020204" pitchFamily="34" charset="0"/>
              <a:cs typeface="Arial" panose="020B0604020202020204" pitchFamily="34" charset="0"/>
            </a:endParaRPr>
          </a:p>
        </p:txBody>
      </p:sp>
      <p:cxnSp>
        <p:nvCxnSpPr>
          <p:cNvPr id="9" name="Straight Arrow Connector 8"/>
          <p:cNvCxnSpPr>
            <a:stCxn id="7" idx="2"/>
            <a:endCxn id="35" idx="0"/>
          </p:cNvCxnSpPr>
          <p:nvPr/>
        </p:nvCxnSpPr>
        <p:spPr>
          <a:xfrm>
            <a:off x="6169648" y="2350905"/>
            <a:ext cx="5220" cy="281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859402" y="2632633"/>
            <a:ext cx="2803177" cy="1323439"/>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Atlantic herring reference genome</a:t>
            </a: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24,095 coding genes</a:t>
            </a:r>
            <a:endParaRPr lang="en-US" sz="2000" dirty="0">
              <a:latin typeface="Arial" panose="020B0604020202020204" pitchFamily="34" charset="0"/>
              <a:cs typeface="Arial" panose="020B0604020202020204" pitchFamily="34" charset="0"/>
            </a:endParaRPr>
          </a:p>
        </p:txBody>
      </p:sp>
      <p:sp>
        <p:nvSpPr>
          <p:cNvPr id="22" name="Title 1"/>
          <p:cNvSpPr>
            <a:spLocks noGrp="1"/>
          </p:cNvSpPr>
          <p:nvPr>
            <p:ph type="title"/>
          </p:nvPr>
        </p:nvSpPr>
        <p:spPr>
          <a:xfrm>
            <a:off x="600435" y="152541"/>
            <a:ext cx="10991127" cy="1325563"/>
          </a:xfrm>
        </p:spPr>
        <p:txBody>
          <a:bodyPr>
            <a:noAutofit/>
          </a:bodyPr>
          <a:lstStyle/>
          <a:p>
            <a:pPr algn="ctr">
              <a:lnSpc>
                <a:spcPct val="150000"/>
              </a:lnSpc>
            </a:pPr>
            <a:r>
              <a:rPr lang="en-US" sz="2800" dirty="0">
                <a:latin typeface="Arial" panose="020B0604020202020204" pitchFamily="34" charset="0"/>
                <a:cs typeface="Arial" panose="020B0604020202020204" pitchFamily="34" charset="0"/>
              </a:rPr>
              <a:t>Are loss-of-function alleles more common after the oil spill?</a:t>
            </a:r>
            <a:endParaRPr lang="en-US" sz="2000" dirty="0">
              <a:ln w="3175">
                <a:solidFill>
                  <a:schemeClr val="tx1"/>
                </a:solidFill>
              </a:ln>
              <a:solidFill>
                <a:srgbClr val="0072B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38033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l="1975"/>
          <a:stretch/>
        </p:blipFill>
        <p:spPr>
          <a:xfrm>
            <a:off x="5294674" y="2961120"/>
            <a:ext cx="1970087" cy="1066800"/>
          </a:xfrm>
          <a:prstGeom prst="rect">
            <a:avLst/>
          </a:prstGeom>
        </p:spPr>
      </p:pic>
      <p:sp>
        <p:nvSpPr>
          <p:cNvPr id="35" name="TextBox 34"/>
          <p:cNvSpPr txBox="1"/>
          <p:nvPr/>
        </p:nvSpPr>
        <p:spPr>
          <a:xfrm>
            <a:off x="4575007" y="2632633"/>
            <a:ext cx="3199722" cy="369332"/>
          </a:xfrm>
          <a:prstGeom prst="rect">
            <a:avLst/>
          </a:prstGeom>
          <a:noFill/>
        </p:spPr>
        <p:txBody>
          <a:bodyPr wrap="none" rtlCol="0">
            <a:spAutoFit/>
          </a:bodyPr>
          <a:lstStyle/>
          <a:p>
            <a:r>
              <a:rPr lang="en-US" dirty="0" err="1" smtClean="0"/>
              <a:t>Ensembl</a:t>
            </a:r>
            <a:r>
              <a:rPr lang="en-US" dirty="0" smtClean="0"/>
              <a:t> Variant Effect Predictor</a:t>
            </a:r>
            <a:endParaRPr lang="en-US" dirty="0"/>
          </a:p>
        </p:txBody>
      </p:sp>
      <p:graphicFrame>
        <p:nvGraphicFramePr>
          <p:cNvPr id="2" name="Table 1"/>
          <p:cNvGraphicFramePr>
            <a:graphicFrameLocks noGrp="1"/>
          </p:cNvGraphicFramePr>
          <p:nvPr>
            <p:extLst/>
          </p:nvPr>
        </p:nvGraphicFramePr>
        <p:xfrm>
          <a:off x="5150061" y="4388349"/>
          <a:ext cx="2739814" cy="1483360"/>
        </p:xfrm>
        <a:graphic>
          <a:graphicData uri="http://schemas.openxmlformats.org/drawingml/2006/table">
            <a:tbl>
              <a:tblPr firstRow="1" bandRow="1">
                <a:tableStyleId>{2D5ABB26-0587-4C30-8999-92F81FD0307C}</a:tableStyleId>
              </a:tblPr>
              <a:tblGrid>
                <a:gridCol w="1427480">
                  <a:extLst>
                    <a:ext uri="{9D8B030D-6E8A-4147-A177-3AD203B41FA5}">
                      <a16:colId xmlns:a16="http://schemas.microsoft.com/office/drawing/2014/main" val="2228367155"/>
                    </a:ext>
                  </a:extLst>
                </a:gridCol>
                <a:gridCol w="1312334">
                  <a:extLst>
                    <a:ext uri="{9D8B030D-6E8A-4147-A177-3AD203B41FA5}">
                      <a16:colId xmlns:a16="http://schemas.microsoft.com/office/drawing/2014/main" val="2237816464"/>
                    </a:ext>
                  </a:extLst>
                </a:gridCol>
              </a:tblGrid>
              <a:tr h="370840">
                <a:tc>
                  <a:txBody>
                    <a:bodyPr/>
                    <a:lstStyle/>
                    <a:p>
                      <a:pPr algn="l"/>
                      <a:r>
                        <a:rPr lang="en-US" dirty="0" smtClean="0">
                          <a:latin typeface="Arial" panose="020B0604020202020204" pitchFamily="34" charset="0"/>
                          <a:cs typeface="Arial" panose="020B0604020202020204" pitchFamily="34" charset="0"/>
                        </a:rPr>
                        <a:t>stop gained</a:t>
                      </a:r>
                      <a:endParaRPr lang="en-US" dirty="0">
                        <a:latin typeface="Arial" panose="020B0604020202020204" pitchFamily="34" charset="0"/>
                        <a:cs typeface="Arial" panose="020B0604020202020204" pitchFamily="34" charset="0"/>
                      </a:endParaRPr>
                    </a:p>
                  </a:txBody>
                  <a:tcPr/>
                </a:tc>
                <a:tc>
                  <a:txBody>
                    <a:bodyPr/>
                    <a:lstStyle/>
                    <a:p>
                      <a:pPr algn="l"/>
                      <a:r>
                        <a:rPr lang="en-US" dirty="0" smtClean="0">
                          <a:latin typeface="Arial" panose="020B0604020202020204" pitchFamily="34" charset="0"/>
                          <a:cs typeface="Arial" panose="020B0604020202020204" pitchFamily="34" charset="0"/>
                        </a:rPr>
                        <a:t>190</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567308"/>
                  </a:ext>
                </a:extLst>
              </a:tr>
              <a:tr h="370840">
                <a:tc>
                  <a:txBody>
                    <a:bodyPr/>
                    <a:lstStyle/>
                    <a:p>
                      <a:pPr algn="l"/>
                      <a:r>
                        <a:rPr lang="en-US" dirty="0" smtClean="0">
                          <a:latin typeface="Arial" panose="020B0604020202020204" pitchFamily="34" charset="0"/>
                          <a:cs typeface="Arial" panose="020B0604020202020204" pitchFamily="34" charset="0"/>
                        </a:rPr>
                        <a:t>stop lost</a:t>
                      </a:r>
                      <a:endParaRPr lang="en-US" dirty="0">
                        <a:latin typeface="Arial" panose="020B0604020202020204" pitchFamily="34" charset="0"/>
                        <a:cs typeface="Arial" panose="020B0604020202020204" pitchFamily="34" charset="0"/>
                      </a:endParaRPr>
                    </a:p>
                  </a:txBody>
                  <a:tcPr/>
                </a:tc>
                <a:tc>
                  <a:txBody>
                    <a:bodyPr/>
                    <a:lstStyle/>
                    <a:p>
                      <a:pPr algn="l"/>
                      <a:r>
                        <a:rPr lang="en-US" dirty="0" smtClean="0">
                          <a:latin typeface="Arial" panose="020B0604020202020204" pitchFamily="34" charset="0"/>
                          <a:cs typeface="Arial" panose="020B0604020202020204" pitchFamily="34" charset="0"/>
                        </a:rPr>
                        <a:t>40</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82715681"/>
                  </a:ext>
                </a:extLst>
              </a:tr>
              <a:tr h="370840">
                <a:tc>
                  <a:txBody>
                    <a:bodyPr/>
                    <a:lstStyle/>
                    <a:p>
                      <a:pPr algn="l"/>
                      <a:r>
                        <a:rPr lang="en-US" dirty="0" smtClean="0">
                          <a:latin typeface="Arial" panose="020B0604020202020204" pitchFamily="34" charset="0"/>
                          <a:cs typeface="Arial" panose="020B0604020202020204" pitchFamily="34" charset="0"/>
                        </a:rPr>
                        <a:t>start lost</a:t>
                      </a:r>
                      <a:endParaRPr lang="en-US" dirty="0">
                        <a:latin typeface="Arial" panose="020B0604020202020204" pitchFamily="34" charset="0"/>
                        <a:cs typeface="Arial" panose="020B0604020202020204" pitchFamily="34" charset="0"/>
                      </a:endParaRPr>
                    </a:p>
                  </a:txBody>
                  <a:tcPr/>
                </a:tc>
                <a:tc>
                  <a:txBody>
                    <a:bodyPr/>
                    <a:lstStyle/>
                    <a:p>
                      <a:pPr algn="l"/>
                      <a:r>
                        <a:rPr lang="en-US" dirty="0" smtClean="0">
                          <a:latin typeface="Arial" panose="020B0604020202020204" pitchFamily="34" charset="0"/>
                          <a:cs typeface="Arial" panose="020B0604020202020204" pitchFamily="34" charset="0"/>
                        </a:rPr>
                        <a:t>30</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75649988"/>
                  </a:ext>
                </a:extLst>
              </a:tr>
              <a:tr h="370840">
                <a:tc>
                  <a:txBody>
                    <a:bodyPr/>
                    <a:lstStyle/>
                    <a:p>
                      <a:pPr algn="l"/>
                      <a:endParaRPr lang="en-US" dirty="0">
                        <a:latin typeface="Arial" panose="020B0604020202020204" pitchFamily="34" charset="0"/>
                        <a:cs typeface="Arial" panose="020B0604020202020204" pitchFamily="34" charset="0"/>
                      </a:endParaRPr>
                    </a:p>
                  </a:txBody>
                  <a:tcPr/>
                </a:tc>
                <a:tc>
                  <a:txBody>
                    <a:bodyPr/>
                    <a:lstStyle/>
                    <a:p>
                      <a:pPr algn="l"/>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85685724"/>
                  </a:ext>
                </a:extLst>
              </a:tr>
            </a:tbl>
          </a:graphicData>
        </a:graphic>
      </p:graphicFrame>
      <p:sp>
        <p:nvSpPr>
          <p:cNvPr id="7" name="TextBox 6"/>
          <p:cNvSpPr txBox="1"/>
          <p:nvPr/>
        </p:nvSpPr>
        <p:spPr>
          <a:xfrm>
            <a:off x="4198563" y="1981573"/>
            <a:ext cx="3942169"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input .bed file with Ref and Alt alleles</a:t>
            </a:r>
            <a:endParaRPr lang="en-US" dirty="0">
              <a:latin typeface="Arial" panose="020B0604020202020204" pitchFamily="34" charset="0"/>
              <a:cs typeface="Arial" panose="020B0604020202020204" pitchFamily="34" charset="0"/>
            </a:endParaRPr>
          </a:p>
        </p:txBody>
      </p:sp>
      <p:cxnSp>
        <p:nvCxnSpPr>
          <p:cNvPr id="9" name="Straight Arrow Connector 8"/>
          <p:cNvCxnSpPr>
            <a:stCxn id="7" idx="2"/>
            <a:endCxn id="35" idx="0"/>
          </p:cNvCxnSpPr>
          <p:nvPr/>
        </p:nvCxnSpPr>
        <p:spPr>
          <a:xfrm>
            <a:off x="6169648" y="2350905"/>
            <a:ext cx="5220" cy="281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69647" y="3940683"/>
            <a:ext cx="5220" cy="281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p:cNvSpPr>
            <a:spLocks noGrp="1"/>
          </p:cNvSpPr>
          <p:nvPr>
            <p:ph type="title"/>
          </p:nvPr>
        </p:nvSpPr>
        <p:spPr>
          <a:xfrm>
            <a:off x="600435" y="152541"/>
            <a:ext cx="10991127" cy="1325563"/>
          </a:xfrm>
        </p:spPr>
        <p:txBody>
          <a:bodyPr>
            <a:noAutofit/>
          </a:bodyPr>
          <a:lstStyle/>
          <a:p>
            <a:pPr algn="ctr">
              <a:lnSpc>
                <a:spcPct val="150000"/>
              </a:lnSpc>
            </a:pPr>
            <a:r>
              <a:rPr lang="en-US" sz="2800" dirty="0">
                <a:latin typeface="Arial" panose="020B0604020202020204" pitchFamily="34" charset="0"/>
                <a:cs typeface="Arial" panose="020B0604020202020204" pitchFamily="34" charset="0"/>
              </a:rPr>
              <a:t>Are loss-of-function alleles more common after the oil spill?</a:t>
            </a:r>
            <a:endParaRPr lang="en-US" sz="2000" dirty="0">
              <a:ln w="3175">
                <a:solidFill>
                  <a:schemeClr val="tx1"/>
                </a:solidFill>
              </a:ln>
              <a:solidFill>
                <a:srgbClr val="0072B2"/>
              </a:solidFill>
              <a:latin typeface="Arial" panose="020B0604020202020204" pitchFamily="34" charset="0"/>
              <a:cs typeface="Arial" panose="020B0604020202020204" pitchFamily="34" charset="0"/>
            </a:endParaRPr>
          </a:p>
        </p:txBody>
      </p:sp>
      <p:sp>
        <p:nvSpPr>
          <p:cNvPr id="10" name="TextBox 9"/>
          <p:cNvSpPr txBox="1"/>
          <p:nvPr/>
        </p:nvSpPr>
        <p:spPr>
          <a:xfrm>
            <a:off x="8859402" y="2632633"/>
            <a:ext cx="2803177" cy="1323439"/>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Atlantic herring reference genome</a:t>
            </a: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24,095 coding genes</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73305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13399" b="13198"/>
          <a:stretch/>
        </p:blipFill>
        <p:spPr>
          <a:xfrm>
            <a:off x="645471" y="2082915"/>
            <a:ext cx="6084858" cy="3230094"/>
          </a:xfrm>
          <a:prstGeom prst="rect">
            <a:avLst/>
          </a:prstGeom>
        </p:spPr>
      </p:pic>
      <p:sp>
        <p:nvSpPr>
          <p:cNvPr id="22" name="Title 1"/>
          <p:cNvSpPr>
            <a:spLocks noGrp="1"/>
          </p:cNvSpPr>
          <p:nvPr>
            <p:ph type="title"/>
          </p:nvPr>
        </p:nvSpPr>
        <p:spPr>
          <a:xfrm>
            <a:off x="838200" y="152541"/>
            <a:ext cx="10515600" cy="1325563"/>
          </a:xfrm>
        </p:spPr>
        <p:txBody>
          <a:bodyPr>
            <a:normAutofit/>
          </a:bodyPr>
          <a:lstStyle/>
          <a:p>
            <a:pPr algn="ctr">
              <a:lnSpc>
                <a:spcPct val="150000"/>
              </a:lnSpc>
            </a:pPr>
            <a:r>
              <a:rPr lang="en-US" sz="3200" dirty="0" smtClean="0">
                <a:latin typeface="Arial" panose="020B0604020202020204" pitchFamily="34" charset="0"/>
                <a:cs typeface="Arial" panose="020B0604020202020204" pitchFamily="34" charset="0"/>
              </a:rPr>
              <a:t>Frequency of loss-of-function alleles across populations</a:t>
            </a:r>
            <a:endParaRPr lang="en-US" sz="2400" dirty="0">
              <a:ln w="3175">
                <a:solidFill>
                  <a:schemeClr val="tx1"/>
                </a:solidFill>
              </a:ln>
              <a:solidFill>
                <a:srgbClr val="0072B2"/>
              </a:solidFill>
              <a:latin typeface="Arial" panose="020B0604020202020204" pitchFamily="34" charset="0"/>
              <a:cs typeface="Arial" panose="020B0604020202020204" pitchFamily="34" charset="0"/>
            </a:endParaRP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94" t="-3304" r="-2243" b="-1956"/>
          <a:stretch/>
        </p:blipFill>
        <p:spPr>
          <a:xfrm>
            <a:off x="6981825" y="1478104"/>
            <a:ext cx="4886325" cy="4810372"/>
          </a:xfrm>
          <a:prstGeom prst="rect">
            <a:avLst/>
          </a:prstGeom>
        </p:spPr>
      </p:pic>
      <p:sp>
        <p:nvSpPr>
          <p:cNvPr id="4" name="TextBox 3"/>
          <p:cNvSpPr txBox="1"/>
          <p:nvPr/>
        </p:nvSpPr>
        <p:spPr>
          <a:xfrm rot="16200000">
            <a:off x="-430222" y="3624794"/>
            <a:ext cx="2313454" cy="369332"/>
          </a:xfrm>
          <a:prstGeom prst="rect">
            <a:avLst/>
          </a:prstGeom>
          <a:solidFill>
            <a:schemeClr val="bg1"/>
          </a:solidFill>
        </p:spPr>
        <p:txBody>
          <a:bodyPr wrap="none" rtlCol="0">
            <a:spAutoFit/>
          </a:bodyPr>
          <a:lstStyle/>
          <a:p>
            <a:r>
              <a:rPr lang="en-US" dirty="0" smtClean="0">
                <a:latin typeface="Arial" panose="020B0604020202020204" pitchFamily="34" charset="0"/>
                <a:cs typeface="Arial" panose="020B0604020202020204" pitchFamily="34" charset="0"/>
              </a:rPr>
              <a:t>LOF allele frequency</a:t>
            </a:r>
            <a:endParaRPr lang="en-US" dirty="0">
              <a:latin typeface="Arial" panose="020B0604020202020204" pitchFamily="34" charset="0"/>
              <a:cs typeface="Arial" panose="020B0604020202020204" pitchFamily="34" charset="0"/>
            </a:endParaRPr>
          </a:p>
        </p:txBody>
      </p:sp>
      <p:sp>
        <p:nvSpPr>
          <p:cNvPr id="32" name="TextBox 31"/>
          <p:cNvSpPr txBox="1"/>
          <p:nvPr/>
        </p:nvSpPr>
        <p:spPr>
          <a:xfrm>
            <a:off x="3692312" y="5780660"/>
            <a:ext cx="633507" cy="369332"/>
          </a:xfrm>
          <a:prstGeom prst="rect">
            <a:avLst/>
          </a:prstGeom>
          <a:solidFill>
            <a:schemeClr val="bg1"/>
          </a:solidFill>
        </p:spPr>
        <p:txBody>
          <a:bodyPr wrap="none" rtlCol="0">
            <a:spAutoFit/>
          </a:bodyPr>
          <a:lstStyle/>
          <a:p>
            <a:r>
              <a:rPr lang="en-US" dirty="0" smtClean="0">
                <a:latin typeface="Arial" panose="020B0604020202020204" pitchFamily="34" charset="0"/>
                <a:cs typeface="Arial" panose="020B0604020202020204" pitchFamily="34" charset="0"/>
              </a:rPr>
              <a:t>year</a:t>
            </a:r>
            <a:endParaRPr lang="en-US" dirty="0">
              <a:latin typeface="Arial" panose="020B0604020202020204" pitchFamily="34" charset="0"/>
              <a:cs typeface="Arial" panose="020B0604020202020204" pitchFamily="34" charset="0"/>
            </a:endParaRPr>
          </a:p>
        </p:txBody>
      </p:sp>
      <p:sp>
        <p:nvSpPr>
          <p:cNvPr id="5" name="TextBox 4"/>
          <p:cNvSpPr txBox="1"/>
          <p:nvPr/>
        </p:nvSpPr>
        <p:spPr>
          <a:xfrm>
            <a:off x="1308648" y="5313009"/>
            <a:ext cx="5400837" cy="338554"/>
          </a:xfrm>
          <a:prstGeom prst="rect">
            <a:avLst/>
          </a:prstGeom>
          <a:solidFill>
            <a:schemeClr val="bg1"/>
          </a:solidFill>
        </p:spPr>
        <p:txBody>
          <a:bodyPr wrap="none" rtlCol="0">
            <a:spAutoFit/>
          </a:bodyPr>
          <a:lstStyle/>
          <a:p>
            <a:r>
              <a:rPr lang="en-US" sz="1600" dirty="0" smtClean="0"/>
              <a:t>91    96     06      17    96     06    17     91    96     06     17</a:t>
            </a:r>
            <a:endParaRPr lang="en-US" sz="1600" dirty="0"/>
          </a:p>
        </p:txBody>
      </p:sp>
      <p:sp>
        <p:nvSpPr>
          <p:cNvPr id="9" name="TextBox 8"/>
          <p:cNvSpPr txBox="1"/>
          <p:nvPr/>
        </p:nvSpPr>
        <p:spPr>
          <a:xfrm>
            <a:off x="3156216" y="1803738"/>
            <a:ext cx="1665071" cy="307777"/>
          </a:xfrm>
          <a:prstGeom prst="rect">
            <a:avLst/>
          </a:prstGeom>
          <a:solidFill>
            <a:schemeClr val="bg1"/>
          </a:solidFill>
        </p:spPr>
        <p:txBody>
          <a:bodyPr wrap="none" rtlCol="0">
            <a:spAutoFit/>
          </a:bodyPr>
          <a:lstStyle/>
          <a:p>
            <a:r>
              <a:rPr lang="en-US" sz="1400" dirty="0" smtClean="0">
                <a:latin typeface="Arial" panose="020B0604020202020204" pitchFamily="34" charset="0"/>
                <a:cs typeface="Arial" panose="020B0604020202020204" pitchFamily="34" charset="0"/>
              </a:rPr>
              <a:t>ANOVA, </a:t>
            </a:r>
            <a:r>
              <a:rPr lang="en-US" sz="1400" i="1" dirty="0" smtClean="0">
                <a:latin typeface="Arial" panose="020B0604020202020204" pitchFamily="34" charset="0"/>
                <a:cs typeface="Arial" panose="020B0604020202020204" pitchFamily="34" charset="0"/>
              </a:rPr>
              <a:t>P </a:t>
            </a:r>
            <a:r>
              <a:rPr lang="en-US" sz="1400" dirty="0" smtClean="0">
                <a:latin typeface="Arial" panose="020B0604020202020204" pitchFamily="34" charset="0"/>
                <a:cs typeface="Arial" panose="020B0604020202020204" pitchFamily="34" charset="0"/>
              </a:rPr>
              <a:t>= 0.963</a:t>
            </a:r>
            <a:endParaRPr lang="en-US" sz="1400" i="1" dirty="0">
              <a:latin typeface="Arial" panose="020B0604020202020204" pitchFamily="34" charset="0"/>
              <a:cs typeface="Arial" panose="020B0604020202020204" pitchFamily="34" charset="0"/>
            </a:endParaRPr>
          </a:p>
        </p:txBody>
      </p:sp>
      <p:sp>
        <p:nvSpPr>
          <p:cNvPr id="3" name="Left Bracket 2"/>
          <p:cNvSpPr/>
          <p:nvPr/>
        </p:nvSpPr>
        <p:spPr>
          <a:xfrm rot="5400000">
            <a:off x="2221685" y="1189179"/>
            <a:ext cx="76913" cy="1499508"/>
          </a:xfrm>
          <a:prstGeom prst="leftBracket">
            <a:avLst>
              <a:gd name="adj" fmla="val 611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ket 9"/>
          <p:cNvSpPr/>
          <p:nvPr/>
        </p:nvSpPr>
        <p:spPr>
          <a:xfrm rot="5400000">
            <a:off x="3948242" y="-351130"/>
            <a:ext cx="71854" cy="4939942"/>
          </a:xfrm>
          <a:prstGeom prst="leftBracket">
            <a:avLst>
              <a:gd name="adj" fmla="val 295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1785620" y="1632282"/>
            <a:ext cx="949042" cy="307777"/>
          </a:xfrm>
          <a:prstGeom prst="rect">
            <a:avLst/>
          </a:prstGeom>
          <a:noFill/>
        </p:spPr>
        <p:txBody>
          <a:bodyPr wrap="none" rtlCol="0">
            <a:spAutoFit/>
          </a:bodyPr>
          <a:lstStyle/>
          <a:p>
            <a:r>
              <a:rPr lang="en-US" sz="1400" i="1" dirty="0" smtClean="0">
                <a:latin typeface="Arial" panose="020B0604020202020204" pitchFamily="34" charset="0"/>
                <a:cs typeface="Arial" panose="020B0604020202020204" pitchFamily="34" charset="0"/>
              </a:rPr>
              <a:t>P </a:t>
            </a:r>
            <a:r>
              <a:rPr lang="en-US" sz="1400" dirty="0" smtClean="0">
                <a:latin typeface="Arial" panose="020B0604020202020204" pitchFamily="34" charset="0"/>
                <a:cs typeface="Arial" panose="020B0604020202020204" pitchFamily="34" charset="0"/>
              </a:rPr>
              <a:t>= 0.895</a:t>
            </a:r>
            <a:endParaRPr 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67381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Arial" panose="020B0604020202020204" pitchFamily="34" charset="0"/>
                <a:cs typeface="Arial" panose="020B0604020202020204" pitchFamily="34" charset="0"/>
              </a:rPr>
              <a:t>Population recovery</a:t>
            </a:r>
            <a:endParaRPr lang="en-US" sz="3200" dirty="0">
              <a:latin typeface="Arial" panose="020B0604020202020204" pitchFamily="34" charset="0"/>
              <a:cs typeface="Arial" panose="020B0604020202020204" pitchFamily="34" charset="0"/>
            </a:endParaRPr>
          </a:p>
        </p:txBody>
      </p:sp>
      <p:sp>
        <p:nvSpPr>
          <p:cNvPr id="4" name="TextBox 3"/>
          <p:cNvSpPr txBox="1"/>
          <p:nvPr/>
        </p:nvSpPr>
        <p:spPr>
          <a:xfrm>
            <a:off x="494765" y="1859531"/>
            <a:ext cx="5276849" cy="2616101"/>
          </a:xfrm>
          <a:prstGeom prst="rect">
            <a:avLst/>
          </a:prstGeom>
          <a:noFill/>
        </p:spPr>
        <p:txBody>
          <a:bodyPr wrap="square" rtlCol="0">
            <a:spAutoFit/>
          </a:bodyPr>
          <a:lstStyle/>
          <a:p>
            <a:pPr algn="ctr"/>
            <a:r>
              <a:rPr lang="en-US" sz="2000" dirty="0" smtClean="0"/>
              <a:t>Motivation</a:t>
            </a:r>
          </a:p>
          <a:p>
            <a:pPr algn="ctr"/>
            <a:endParaRPr lang="en-US" dirty="0" smtClean="0"/>
          </a:p>
          <a:p>
            <a:pPr marL="342900" indent="-342900">
              <a:buFont typeface="Arial" panose="020B0604020202020204" pitchFamily="34" charset="0"/>
              <a:buChar char="•"/>
            </a:pPr>
            <a:r>
              <a:rPr lang="en-US" dirty="0"/>
              <a:t>PWS experienced a decline in population size. </a:t>
            </a:r>
          </a:p>
          <a:p>
            <a:endParaRPr lang="en-US"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latin typeface="Arial" panose="020B0604020202020204" pitchFamily="34" charset="0"/>
                <a:cs typeface="Arial" panose="020B0604020202020204" pitchFamily="34" charset="0"/>
              </a:rPr>
              <a:t>Rapid </a:t>
            </a:r>
            <a:r>
              <a:rPr lang="en-US" dirty="0">
                <a:latin typeface="Arial" panose="020B0604020202020204" pitchFamily="34" charset="0"/>
                <a:cs typeface="Arial" panose="020B0604020202020204" pitchFamily="34" charset="0"/>
              </a:rPr>
              <a:t>adaptation to pollutants can favor </a:t>
            </a:r>
            <a:r>
              <a:rPr lang="en-US" dirty="0" smtClean="0">
                <a:latin typeface="Arial" panose="020B0604020202020204" pitchFamily="34" charset="0"/>
                <a:cs typeface="Arial" panose="020B0604020202020204" pitchFamily="34" charset="0"/>
              </a:rPr>
              <a:t>genetic variation </a:t>
            </a:r>
            <a:r>
              <a:rPr lang="en-US" dirty="0">
                <a:latin typeface="Arial" panose="020B0604020202020204" pitchFamily="34" charset="0"/>
                <a:cs typeface="Arial" panose="020B0604020202020204" pitchFamily="34" charset="0"/>
              </a:rPr>
              <a:t>that </a:t>
            </a:r>
            <a:r>
              <a:rPr lang="en-US" dirty="0" smtClean="0">
                <a:latin typeface="Arial" panose="020B0604020202020204" pitchFamily="34" charset="0"/>
                <a:cs typeface="Arial" panose="020B0604020202020204" pitchFamily="34" charset="0"/>
              </a:rPr>
              <a:t>impairs </a:t>
            </a:r>
            <a:r>
              <a:rPr lang="en-US" dirty="0">
                <a:latin typeface="Arial" panose="020B0604020202020204" pitchFamily="34" charset="0"/>
                <a:cs typeface="Arial" panose="020B0604020202020204" pitchFamily="34" charset="0"/>
              </a:rPr>
              <a:t>the function of signaling pathways important for healthy immune </a:t>
            </a:r>
            <a:r>
              <a:rPr lang="en-US" dirty="0" smtClean="0">
                <a:latin typeface="Arial" panose="020B0604020202020204" pitchFamily="34" charset="0"/>
                <a:cs typeface="Arial" panose="020B0604020202020204" pitchFamily="34" charset="0"/>
              </a:rPr>
              <a:t>systems.</a:t>
            </a:r>
            <a:endParaRPr lang="en-US" dirty="0" smtClean="0"/>
          </a:p>
          <a:p>
            <a:pPr marL="342900" indent="-342900">
              <a:buFont typeface="+mj-lt"/>
              <a:buAutoNum type="arabicPeriod"/>
            </a:pPr>
            <a:endParaRPr lang="en-US" dirty="0"/>
          </a:p>
        </p:txBody>
      </p:sp>
      <p:sp>
        <p:nvSpPr>
          <p:cNvPr id="6" name="TextBox 5"/>
          <p:cNvSpPr txBox="1"/>
          <p:nvPr/>
        </p:nvSpPr>
        <p:spPr>
          <a:xfrm>
            <a:off x="6419315" y="1859531"/>
            <a:ext cx="5276849" cy="3447098"/>
          </a:xfrm>
          <a:prstGeom prst="rect">
            <a:avLst/>
          </a:prstGeom>
          <a:noFill/>
        </p:spPr>
        <p:txBody>
          <a:bodyPr wrap="square" rtlCol="0">
            <a:spAutoFit/>
          </a:bodyPr>
          <a:lstStyle/>
          <a:p>
            <a:pPr algn="ctr"/>
            <a:r>
              <a:rPr lang="en-US" sz="2000" dirty="0" smtClean="0"/>
              <a:t>Hypotheses</a:t>
            </a:r>
          </a:p>
          <a:p>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latin typeface="Arial" panose="020B0604020202020204" pitchFamily="34" charset="0"/>
                <a:cs typeface="Arial" panose="020B0604020202020204" pitchFamily="34" charset="0"/>
              </a:rPr>
              <a:t>Genetic variation was favored that </a:t>
            </a:r>
            <a:r>
              <a:rPr lang="en-US" dirty="0">
                <a:latin typeface="Arial" panose="020B0604020202020204" pitchFamily="34" charset="0"/>
                <a:cs typeface="Arial" panose="020B0604020202020204" pitchFamily="34" charset="0"/>
              </a:rPr>
              <a:t>conferred resistance to </a:t>
            </a:r>
            <a:r>
              <a:rPr lang="en-US" dirty="0" smtClean="0">
                <a:latin typeface="Arial" panose="020B0604020202020204" pitchFamily="34" charset="0"/>
                <a:cs typeface="Arial" panose="020B0604020202020204" pitchFamily="34" charset="0"/>
              </a:rPr>
              <a:t>oil exposure immediately after the spill. The same variation is now deleterious because it affects proper immune function.</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t>PWS may show a higher frequency of deleterious alleles </a:t>
            </a:r>
            <a:r>
              <a:rPr lang="en-US" dirty="0" smtClean="0"/>
              <a:t>post-spill.</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7286643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Arial" panose="020B0604020202020204" pitchFamily="34" charset="0"/>
                <a:cs typeface="Arial" panose="020B0604020202020204" pitchFamily="34" charset="0"/>
              </a:rPr>
              <a:t>Population recovery</a:t>
            </a:r>
            <a:endParaRPr lang="en-US" sz="3200" dirty="0">
              <a:latin typeface="Arial" panose="020B0604020202020204" pitchFamily="34" charset="0"/>
              <a:cs typeface="Arial" panose="020B0604020202020204" pitchFamily="34" charset="0"/>
            </a:endParaRPr>
          </a:p>
        </p:txBody>
      </p:sp>
      <p:sp>
        <p:nvSpPr>
          <p:cNvPr id="4" name="TextBox 3"/>
          <p:cNvSpPr txBox="1"/>
          <p:nvPr/>
        </p:nvSpPr>
        <p:spPr>
          <a:xfrm>
            <a:off x="494765" y="1859531"/>
            <a:ext cx="5276849" cy="2616101"/>
          </a:xfrm>
          <a:prstGeom prst="rect">
            <a:avLst/>
          </a:prstGeom>
          <a:noFill/>
        </p:spPr>
        <p:txBody>
          <a:bodyPr wrap="square" rtlCol="0">
            <a:spAutoFit/>
          </a:bodyPr>
          <a:lstStyle/>
          <a:p>
            <a:pPr algn="ctr"/>
            <a:r>
              <a:rPr lang="en-US" sz="2000" dirty="0" smtClean="0"/>
              <a:t>Motivation</a:t>
            </a:r>
          </a:p>
          <a:p>
            <a:pPr algn="ctr"/>
            <a:endParaRPr lang="en-US" dirty="0" smtClean="0"/>
          </a:p>
          <a:p>
            <a:pPr marL="342900" indent="-342900">
              <a:buFont typeface="Arial" panose="020B0604020202020204" pitchFamily="34" charset="0"/>
              <a:buChar char="•"/>
            </a:pPr>
            <a:r>
              <a:rPr lang="en-US" dirty="0"/>
              <a:t>PWS experienced a decline in population size. </a:t>
            </a:r>
          </a:p>
          <a:p>
            <a:endParaRPr lang="en-US"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latin typeface="Arial" panose="020B0604020202020204" pitchFamily="34" charset="0"/>
                <a:cs typeface="Arial" panose="020B0604020202020204" pitchFamily="34" charset="0"/>
              </a:rPr>
              <a:t>Rapid </a:t>
            </a:r>
            <a:r>
              <a:rPr lang="en-US" dirty="0">
                <a:latin typeface="Arial" panose="020B0604020202020204" pitchFamily="34" charset="0"/>
                <a:cs typeface="Arial" panose="020B0604020202020204" pitchFamily="34" charset="0"/>
              </a:rPr>
              <a:t>adaptation to pollutants can favor </a:t>
            </a:r>
            <a:r>
              <a:rPr lang="en-US" dirty="0" smtClean="0">
                <a:latin typeface="Arial" panose="020B0604020202020204" pitchFamily="34" charset="0"/>
                <a:cs typeface="Arial" panose="020B0604020202020204" pitchFamily="34" charset="0"/>
              </a:rPr>
              <a:t>genetic variation </a:t>
            </a:r>
            <a:r>
              <a:rPr lang="en-US" dirty="0">
                <a:latin typeface="Arial" panose="020B0604020202020204" pitchFamily="34" charset="0"/>
                <a:cs typeface="Arial" panose="020B0604020202020204" pitchFamily="34" charset="0"/>
              </a:rPr>
              <a:t>that </a:t>
            </a:r>
            <a:r>
              <a:rPr lang="en-US" dirty="0" smtClean="0">
                <a:latin typeface="Arial" panose="020B0604020202020204" pitchFamily="34" charset="0"/>
                <a:cs typeface="Arial" panose="020B0604020202020204" pitchFamily="34" charset="0"/>
              </a:rPr>
              <a:t>impairs </a:t>
            </a:r>
            <a:r>
              <a:rPr lang="en-US" dirty="0">
                <a:latin typeface="Arial" panose="020B0604020202020204" pitchFamily="34" charset="0"/>
                <a:cs typeface="Arial" panose="020B0604020202020204" pitchFamily="34" charset="0"/>
              </a:rPr>
              <a:t>the function of signaling pathways important for healthy immune </a:t>
            </a:r>
            <a:r>
              <a:rPr lang="en-US" dirty="0" smtClean="0">
                <a:latin typeface="Arial" panose="020B0604020202020204" pitchFamily="34" charset="0"/>
                <a:cs typeface="Arial" panose="020B0604020202020204" pitchFamily="34" charset="0"/>
              </a:rPr>
              <a:t>systems.</a:t>
            </a:r>
            <a:endParaRPr lang="en-US" dirty="0" smtClean="0"/>
          </a:p>
          <a:p>
            <a:pPr marL="342900" indent="-342900">
              <a:buFont typeface="+mj-lt"/>
              <a:buAutoNum type="arabicPeriod"/>
            </a:pPr>
            <a:endParaRPr lang="en-US" dirty="0"/>
          </a:p>
        </p:txBody>
      </p:sp>
      <p:sp>
        <p:nvSpPr>
          <p:cNvPr id="6" name="TextBox 5"/>
          <p:cNvSpPr txBox="1"/>
          <p:nvPr/>
        </p:nvSpPr>
        <p:spPr>
          <a:xfrm>
            <a:off x="6419315" y="1859531"/>
            <a:ext cx="5276849" cy="4001095"/>
          </a:xfrm>
          <a:prstGeom prst="rect">
            <a:avLst/>
          </a:prstGeom>
          <a:noFill/>
        </p:spPr>
        <p:txBody>
          <a:bodyPr wrap="square" rtlCol="0">
            <a:spAutoFit/>
          </a:bodyPr>
          <a:lstStyle/>
          <a:p>
            <a:pPr algn="ctr"/>
            <a:r>
              <a:rPr lang="en-US" sz="2000" dirty="0" smtClean="0"/>
              <a:t>Hypotheses</a:t>
            </a:r>
          </a:p>
          <a:p>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latin typeface="Arial" panose="020B0604020202020204" pitchFamily="34" charset="0"/>
                <a:cs typeface="Arial" panose="020B0604020202020204" pitchFamily="34" charset="0"/>
              </a:rPr>
              <a:t>Genetic variation was favored that </a:t>
            </a:r>
            <a:r>
              <a:rPr lang="en-US" dirty="0">
                <a:latin typeface="Arial" panose="020B0604020202020204" pitchFamily="34" charset="0"/>
                <a:cs typeface="Arial" panose="020B0604020202020204" pitchFamily="34" charset="0"/>
              </a:rPr>
              <a:t>conferred resistance to </a:t>
            </a:r>
            <a:r>
              <a:rPr lang="en-US" dirty="0" smtClean="0">
                <a:latin typeface="Arial" panose="020B0604020202020204" pitchFamily="34" charset="0"/>
                <a:cs typeface="Arial" panose="020B0604020202020204" pitchFamily="34" charset="0"/>
              </a:rPr>
              <a:t>oil exposure immediately after the spill. The same variation is now deleterious because it affects proper immune function.</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t>PWS may show a higher frequency of deleterious alleles </a:t>
            </a:r>
            <a:r>
              <a:rPr lang="en-US" dirty="0" smtClean="0"/>
              <a:t>post-spill.</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PWS may show genetic </a:t>
            </a:r>
            <a:r>
              <a:rPr lang="en-US" dirty="0" smtClean="0">
                <a:latin typeface="Arial" panose="020B0604020202020204" pitchFamily="34" charset="0"/>
                <a:cs typeface="Arial" panose="020B0604020202020204" pitchFamily="34" charset="0"/>
              </a:rPr>
              <a:t>signatures </a:t>
            </a:r>
            <a:r>
              <a:rPr lang="en-US" dirty="0">
                <a:latin typeface="Arial" panose="020B0604020202020204" pitchFamily="34" charset="0"/>
                <a:cs typeface="Arial" panose="020B0604020202020204" pitchFamily="34" charset="0"/>
              </a:rPr>
              <a:t>of fluctuating selection pressures.</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1801268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1435" y="0"/>
            <a:ext cx="10281859" cy="68580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1924"/>
            <a:ext cx="6136096" cy="409073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88144"/>
            <a:ext cx="6136096" cy="4085617"/>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89284" y="1122079"/>
            <a:ext cx="6145815" cy="4785414"/>
          </a:xfrm>
          <a:prstGeom prst="rect">
            <a:avLst/>
          </a:prstGeom>
        </p:spPr>
      </p:pic>
      <p:sp>
        <p:nvSpPr>
          <p:cNvPr id="2" name="TextBox 1"/>
          <p:cNvSpPr txBox="1"/>
          <p:nvPr/>
        </p:nvSpPr>
        <p:spPr>
          <a:xfrm>
            <a:off x="6185060" y="5919417"/>
            <a:ext cx="1400537" cy="369332"/>
          </a:xfrm>
          <a:prstGeom prst="rect">
            <a:avLst/>
          </a:prstGeom>
          <a:noFill/>
        </p:spPr>
        <p:txBody>
          <a:bodyPr wrap="square" rtlCol="0">
            <a:spAutoFit/>
          </a:bodyPr>
          <a:lstStyle/>
          <a:p>
            <a:r>
              <a:rPr lang="en-US" dirty="0" smtClean="0">
                <a:solidFill>
                  <a:schemeClr val="bg1"/>
                </a:solidFill>
              </a:rPr>
              <a:t>April White</a:t>
            </a:r>
            <a:endParaRPr lang="en-US" dirty="0">
              <a:solidFill>
                <a:schemeClr val="bg1"/>
              </a:solidFill>
            </a:endParaRPr>
          </a:p>
        </p:txBody>
      </p:sp>
    </p:spTree>
    <p:extLst>
      <p:ext uri="{BB962C8B-B14F-4D97-AF65-F5344CB8AC3E}">
        <p14:creationId xmlns:p14="http://schemas.microsoft.com/office/powerpoint/2010/main" val="2459419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Arial" panose="020B0604020202020204" pitchFamily="34" charset="0"/>
                <a:cs typeface="Arial" panose="020B0604020202020204" pitchFamily="34" charset="0"/>
              </a:rPr>
              <a:t>Population recovery</a:t>
            </a:r>
            <a:endParaRPr lang="en-US" sz="3200" dirty="0">
              <a:latin typeface="Arial" panose="020B0604020202020204" pitchFamily="34" charset="0"/>
              <a:cs typeface="Arial" panose="020B0604020202020204" pitchFamily="34" charset="0"/>
            </a:endParaRPr>
          </a:p>
        </p:txBody>
      </p:sp>
      <p:sp>
        <p:nvSpPr>
          <p:cNvPr id="4" name="TextBox 3"/>
          <p:cNvSpPr txBox="1"/>
          <p:nvPr/>
        </p:nvSpPr>
        <p:spPr>
          <a:xfrm>
            <a:off x="494765" y="1859531"/>
            <a:ext cx="5276849" cy="2616101"/>
          </a:xfrm>
          <a:prstGeom prst="rect">
            <a:avLst/>
          </a:prstGeom>
          <a:noFill/>
        </p:spPr>
        <p:txBody>
          <a:bodyPr wrap="square" rtlCol="0">
            <a:spAutoFit/>
          </a:bodyPr>
          <a:lstStyle/>
          <a:p>
            <a:pPr algn="ctr"/>
            <a:r>
              <a:rPr lang="en-US" sz="2000" dirty="0" smtClean="0"/>
              <a:t>Motivation</a:t>
            </a:r>
          </a:p>
          <a:p>
            <a:pPr algn="ctr"/>
            <a:endParaRPr lang="en-US" dirty="0" smtClean="0"/>
          </a:p>
          <a:p>
            <a:pPr marL="342900" indent="-342900">
              <a:buFont typeface="Arial" panose="020B0604020202020204" pitchFamily="34" charset="0"/>
              <a:buChar char="•"/>
            </a:pPr>
            <a:r>
              <a:rPr lang="en-US" dirty="0"/>
              <a:t>PWS experienced a decline in population size. </a:t>
            </a:r>
          </a:p>
          <a:p>
            <a:endParaRPr lang="en-US"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latin typeface="Arial" panose="020B0604020202020204" pitchFamily="34" charset="0"/>
                <a:cs typeface="Arial" panose="020B0604020202020204" pitchFamily="34" charset="0"/>
              </a:rPr>
              <a:t>Rapid </a:t>
            </a:r>
            <a:r>
              <a:rPr lang="en-US" dirty="0">
                <a:latin typeface="Arial" panose="020B0604020202020204" pitchFamily="34" charset="0"/>
                <a:cs typeface="Arial" panose="020B0604020202020204" pitchFamily="34" charset="0"/>
              </a:rPr>
              <a:t>adaptation to pollutants can favor </a:t>
            </a:r>
            <a:r>
              <a:rPr lang="en-US" dirty="0" smtClean="0">
                <a:latin typeface="Arial" panose="020B0604020202020204" pitchFamily="34" charset="0"/>
                <a:cs typeface="Arial" panose="020B0604020202020204" pitchFamily="34" charset="0"/>
              </a:rPr>
              <a:t>genetic variation </a:t>
            </a:r>
            <a:r>
              <a:rPr lang="en-US" dirty="0">
                <a:latin typeface="Arial" panose="020B0604020202020204" pitchFamily="34" charset="0"/>
                <a:cs typeface="Arial" panose="020B0604020202020204" pitchFamily="34" charset="0"/>
              </a:rPr>
              <a:t>that </a:t>
            </a:r>
            <a:r>
              <a:rPr lang="en-US" dirty="0" smtClean="0">
                <a:latin typeface="Arial" panose="020B0604020202020204" pitchFamily="34" charset="0"/>
                <a:cs typeface="Arial" panose="020B0604020202020204" pitchFamily="34" charset="0"/>
              </a:rPr>
              <a:t>impairs </a:t>
            </a:r>
            <a:r>
              <a:rPr lang="en-US" dirty="0">
                <a:latin typeface="Arial" panose="020B0604020202020204" pitchFamily="34" charset="0"/>
                <a:cs typeface="Arial" panose="020B0604020202020204" pitchFamily="34" charset="0"/>
              </a:rPr>
              <a:t>the function of signaling pathways important for healthy immune </a:t>
            </a:r>
            <a:r>
              <a:rPr lang="en-US" dirty="0" smtClean="0">
                <a:latin typeface="Arial" panose="020B0604020202020204" pitchFamily="34" charset="0"/>
                <a:cs typeface="Arial" panose="020B0604020202020204" pitchFamily="34" charset="0"/>
              </a:rPr>
              <a:t>systems.</a:t>
            </a:r>
            <a:endParaRPr lang="en-US" dirty="0" smtClean="0"/>
          </a:p>
          <a:p>
            <a:pPr marL="342900" indent="-342900">
              <a:buFont typeface="+mj-lt"/>
              <a:buAutoNum type="arabicPeriod"/>
            </a:pPr>
            <a:endParaRPr lang="en-US" dirty="0"/>
          </a:p>
        </p:txBody>
      </p:sp>
      <p:sp>
        <p:nvSpPr>
          <p:cNvPr id="6" name="TextBox 5"/>
          <p:cNvSpPr txBox="1"/>
          <p:nvPr/>
        </p:nvSpPr>
        <p:spPr>
          <a:xfrm>
            <a:off x="6419315" y="1859531"/>
            <a:ext cx="5276849" cy="4278094"/>
          </a:xfrm>
          <a:prstGeom prst="rect">
            <a:avLst/>
          </a:prstGeom>
          <a:noFill/>
        </p:spPr>
        <p:txBody>
          <a:bodyPr wrap="square" rtlCol="0">
            <a:spAutoFit/>
          </a:bodyPr>
          <a:lstStyle/>
          <a:p>
            <a:pPr algn="ctr"/>
            <a:r>
              <a:rPr lang="en-US" sz="2000" dirty="0" smtClean="0"/>
              <a:t>Hypotheses</a:t>
            </a:r>
          </a:p>
          <a:p>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latin typeface="Arial" panose="020B0604020202020204" pitchFamily="34" charset="0"/>
                <a:cs typeface="Arial" panose="020B0604020202020204" pitchFamily="34" charset="0"/>
              </a:rPr>
              <a:t>Genetic variation was favored that </a:t>
            </a:r>
            <a:r>
              <a:rPr lang="en-US" dirty="0">
                <a:latin typeface="Arial" panose="020B0604020202020204" pitchFamily="34" charset="0"/>
                <a:cs typeface="Arial" panose="020B0604020202020204" pitchFamily="34" charset="0"/>
              </a:rPr>
              <a:t>conferred resistance to </a:t>
            </a:r>
            <a:r>
              <a:rPr lang="en-US" dirty="0" smtClean="0">
                <a:latin typeface="Arial" panose="020B0604020202020204" pitchFamily="34" charset="0"/>
                <a:cs typeface="Arial" panose="020B0604020202020204" pitchFamily="34" charset="0"/>
              </a:rPr>
              <a:t>oil exposure immediately after the spill. The same variation is now deleterious because it affects proper immune function.</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t>PWS may show a higher frequency of deleterious alleles </a:t>
            </a:r>
            <a:r>
              <a:rPr lang="en-US" dirty="0" smtClean="0"/>
              <a:t>post-spill.</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PWS may show genetic </a:t>
            </a:r>
            <a:r>
              <a:rPr lang="en-US" dirty="0" smtClean="0">
                <a:latin typeface="Arial" panose="020B0604020202020204" pitchFamily="34" charset="0"/>
                <a:cs typeface="Arial" panose="020B0604020202020204" pitchFamily="34" charset="0"/>
              </a:rPr>
              <a:t>signatures </a:t>
            </a:r>
            <a:r>
              <a:rPr lang="en-US" dirty="0">
                <a:latin typeface="Arial" panose="020B0604020202020204" pitchFamily="34" charset="0"/>
                <a:cs typeface="Arial" panose="020B0604020202020204" pitchFamily="34" charset="0"/>
              </a:rPr>
              <a:t>of fluctuating selection pressures.</a:t>
            </a:r>
          </a:p>
          <a:p>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US" dirty="0"/>
          </a:p>
        </p:txBody>
      </p:sp>
      <p:sp>
        <p:nvSpPr>
          <p:cNvPr id="5" name="TextBox 4"/>
          <p:cNvSpPr txBox="1"/>
          <p:nvPr/>
        </p:nvSpPr>
        <p:spPr>
          <a:xfrm>
            <a:off x="838200" y="4475632"/>
            <a:ext cx="1907895"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1991-1996</a:t>
            </a:r>
            <a:endParaRPr lang="en-US" sz="2800" dirty="0">
              <a:latin typeface="Arial" panose="020B0604020202020204" pitchFamily="34" charset="0"/>
              <a:cs typeface="Arial" panose="020B0604020202020204" pitchFamily="34" charset="0"/>
            </a:endParaRPr>
          </a:p>
        </p:txBody>
      </p:sp>
      <p:sp>
        <p:nvSpPr>
          <p:cNvPr id="7" name="TextBox 6"/>
          <p:cNvSpPr txBox="1"/>
          <p:nvPr/>
        </p:nvSpPr>
        <p:spPr>
          <a:xfrm>
            <a:off x="3754120" y="4475632"/>
            <a:ext cx="1907895"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1996-2017</a:t>
            </a:r>
            <a:endParaRPr lang="en-US" sz="2800" dirty="0">
              <a:latin typeface="Arial" panose="020B0604020202020204" pitchFamily="34" charset="0"/>
              <a:cs typeface="Arial" panose="020B0604020202020204" pitchFamily="34" charset="0"/>
            </a:endParaRPr>
          </a:p>
        </p:txBody>
      </p:sp>
      <p:pic>
        <p:nvPicPr>
          <p:cNvPr id="8" name="Picture 2" descr="stock-illustration-17642175-oil-drop - Jericho Chambers"/>
          <p:cNvPicPr>
            <a:picLocks noChangeAspect="1" noChangeArrowheads="1"/>
          </p:cNvPicPr>
          <p:nvPr/>
        </p:nvPicPr>
        <p:blipFill rotWithShape="1">
          <a:blip r:embed="rId3">
            <a:extLst>
              <a:ext uri="{28A0092B-C50C-407E-A947-70E740481C1C}">
                <a14:useLocalDpi xmlns:a14="http://schemas.microsoft.com/office/drawing/2010/main" val="0"/>
              </a:ext>
            </a:extLst>
          </a:blip>
          <a:srcRect l="40045" t="10956" r="40850" b="14578"/>
          <a:stretch/>
        </p:blipFill>
        <p:spPr bwMode="auto">
          <a:xfrm>
            <a:off x="1377430" y="5210724"/>
            <a:ext cx="829434" cy="11624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ree Vector | Pathogen microorganisms se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7194" y="5142988"/>
            <a:ext cx="1383665" cy="1383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6987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684"/>
            <a:ext cx="10515600" cy="1325563"/>
          </a:xfrm>
        </p:spPr>
        <p:txBody>
          <a:bodyPr>
            <a:normAutofit/>
          </a:bodyPr>
          <a:lstStyle/>
          <a:p>
            <a:pPr algn="ctr">
              <a:lnSpc>
                <a:spcPct val="100000"/>
              </a:lnSpc>
            </a:pPr>
            <a:r>
              <a:rPr lang="en-US" sz="3200" dirty="0" smtClean="0">
                <a:latin typeface="Arial" panose="020B0604020202020204" pitchFamily="34" charset="0"/>
                <a:cs typeface="Arial" panose="020B0604020202020204" pitchFamily="34" charset="0"/>
              </a:rPr>
              <a:t>Measuring temporal shifts in allele frequency to identify fluctuating selection</a:t>
            </a:r>
            <a:endParaRPr lang="en-US" sz="2400" dirty="0">
              <a:ln w="3175">
                <a:solidFill>
                  <a:schemeClr val="tx1"/>
                </a:solidFill>
              </a:ln>
              <a:solidFill>
                <a:srgbClr val="0072B2"/>
              </a:solidFill>
              <a:latin typeface="Arial" panose="020B0604020202020204" pitchFamily="34" charset="0"/>
              <a:cs typeface="Arial" panose="020B0604020202020204" pitchFamily="34" charset="0"/>
            </a:endParaRPr>
          </a:p>
        </p:txBody>
      </p:sp>
      <p:sp>
        <p:nvSpPr>
          <p:cNvPr id="4" name="TextBox 3"/>
          <p:cNvSpPr txBox="1"/>
          <p:nvPr/>
        </p:nvSpPr>
        <p:spPr>
          <a:xfrm>
            <a:off x="2334883" y="4435474"/>
            <a:ext cx="8177841" cy="923330"/>
          </a:xfrm>
          <a:prstGeom prst="rect">
            <a:avLst/>
          </a:prstGeom>
          <a:noFill/>
        </p:spPr>
        <p:txBody>
          <a:bodyPr wrap="square" rtlCol="0">
            <a:spAutoFit/>
          </a:bodyPr>
          <a:lstStyle/>
          <a:p>
            <a:r>
              <a:rPr lang="el-GR" sz="3600" dirty="0" smtClean="0">
                <a:latin typeface="Cambria Math" panose="02040503050406030204" pitchFamily="18" charset="0"/>
                <a:ea typeface="Cambria Math" panose="02040503050406030204" pitchFamily="18" charset="0"/>
                <a:cs typeface="Arial" panose="020B0604020202020204" pitchFamily="34" charset="0"/>
              </a:rPr>
              <a:t>Δ</a:t>
            </a:r>
            <a:r>
              <a:rPr lang="en-US" sz="3600" dirty="0" smtClean="0">
                <a:latin typeface="Cambria Math" panose="02040503050406030204" pitchFamily="18" charset="0"/>
                <a:ea typeface="Cambria Math" panose="02040503050406030204" pitchFamily="18" charset="0"/>
                <a:cs typeface="Arial" panose="020B0604020202020204" pitchFamily="34" charset="0"/>
              </a:rPr>
              <a:t>z = arcsine </a:t>
            </a:r>
            <a:r>
              <a:rPr lang="en-US" sz="5400" dirty="0" smtClean="0">
                <a:latin typeface="Cambria Math" panose="02040503050406030204" pitchFamily="18" charset="0"/>
                <a:ea typeface="Cambria Math" panose="02040503050406030204" pitchFamily="18" charset="0"/>
                <a:cs typeface="Arial" panose="020B0604020202020204" pitchFamily="34" charset="0"/>
              </a:rPr>
              <a:t>(</a:t>
            </a:r>
            <a:r>
              <a:rPr lang="en-US" sz="3600" dirty="0" smtClean="0">
                <a:latin typeface="Cambria Math" panose="02040503050406030204" pitchFamily="18" charset="0"/>
                <a:ea typeface="Cambria Math" panose="02040503050406030204" pitchFamily="18" charset="0"/>
                <a:cs typeface="Arial" panose="020B0604020202020204" pitchFamily="34" charset="0"/>
              </a:rPr>
              <a:t> </a:t>
            </a:r>
            <a:r>
              <a:rPr lang="en-US" sz="3600" i="1" dirty="0" smtClean="0">
                <a:latin typeface="Cambria Math" panose="02040503050406030204" pitchFamily="18" charset="0"/>
                <a:ea typeface="Cambria Math" panose="02040503050406030204" pitchFamily="18" charset="0"/>
                <a:cs typeface="Arial" panose="020B0604020202020204" pitchFamily="34" charset="0"/>
              </a:rPr>
              <a:t>q</a:t>
            </a:r>
            <a:r>
              <a:rPr lang="en-US" sz="3600" baseline="-25000" dirty="0" smtClean="0">
                <a:latin typeface="Cambria Math" panose="02040503050406030204" pitchFamily="18" charset="0"/>
                <a:ea typeface="Cambria Math" panose="02040503050406030204" pitchFamily="18" charset="0"/>
                <a:cs typeface="Arial" panose="020B0604020202020204" pitchFamily="34" charset="0"/>
              </a:rPr>
              <a:t>t1</a:t>
            </a:r>
            <a:r>
              <a:rPr lang="en-US" sz="5400" dirty="0" smtClean="0">
                <a:latin typeface="Cambria Math" panose="02040503050406030204" pitchFamily="18" charset="0"/>
                <a:ea typeface="Cambria Math" panose="02040503050406030204" pitchFamily="18" charset="0"/>
                <a:cs typeface="Arial" panose="020B0604020202020204" pitchFamily="34" charset="0"/>
              </a:rPr>
              <a:t>) -  </a:t>
            </a:r>
            <a:r>
              <a:rPr lang="en-US" sz="3600" dirty="0" smtClean="0">
                <a:latin typeface="Cambria Math" panose="02040503050406030204" pitchFamily="18" charset="0"/>
                <a:ea typeface="Cambria Math" panose="02040503050406030204" pitchFamily="18" charset="0"/>
                <a:cs typeface="Arial" panose="020B0604020202020204" pitchFamily="34" charset="0"/>
              </a:rPr>
              <a:t>arcsine </a:t>
            </a:r>
            <a:r>
              <a:rPr lang="en-US" sz="5400" dirty="0" smtClean="0">
                <a:latin typeface="Cambria Math" panose="02040503050406030204" pitchFamily="18" charset="0"/>
                <a:ea typeface="Cambria Math" panose="02040503050406030204" pitchFamily="18" charset="0"/>
                <a:cs typeface="Arial" panose="020B0604020202020204" pitchFamily="34" charset="0"/>
              </a:rPr>
              <a:t>( </a:t>
            </a:r>
            <a:r>
              <a:rPr lang="en-US" sz="3600" i="1" dirty="0" smtClean="0">
                <a:latin typeface="Cambria Math" panose="02040503050406030204" pitchFamily="18" charset="0"/>
                <a:ea typeface="Cambria Math" panose="02040503050406030204" pitchFamily="18" charset="0"/>
                <a:cs typeface="Arial" panose="020B0604020202020204" pitchFamily="34" charset="0"/>
              </a:rPr>
              <a:t>q</a:t>
            </a:r>
            <a:r>
              <a:rPr lang="en-US" sz="3600" baseline="-25000" dirty="0" smtClean="0">
                <a:latin typeface="Cambria Math" panose="02040503050406030204" pitchFamily="18" charset="0"/>
                <a:ea typeface="Cambria Math" panose="02040503050406030204" pitchFamily="18" charset="0"/>
                <a:cs typeface="Arial" panose="020B0604020202020204" pitchFamily="34" charset="0"/>
              </a:rPr>
              <a:t>t0</a:t>
            </a:r>
            <a:r>
              <a:rPr lang="en-US" sz="5400" dirty="0" smtClean="0">
                <a:latin typeface="Cambria Math" panose="02040503050406030204" pitchFamily="18" charset="0"/>
                <a:ea typeface="Cambria Math" panose="02040503050406030204" pitchFamily="18" charset="0"/>
                <a:cs typeface="Arial" panose="020B0604020202020204" pitchFamily="34" charset="0"/>
              </a:rPr>
              <a:t>) </a:t>
            </a:r>
            <a:endParaRPr lang="en-US" sz="5400" dirty="0">
              <a:latin typeface="Cambria Math" panose="02040503050406030204" pitchFamily="18" charset="0"/>
              <a:ea typeface="Cambria Math" panose="02040503050406030204" pitchFamily="18" charset="0"/>
              <a:cs typeface="Arial" panose="020B0604020202020204" pitchFamily="34" charset="0"/>
            </a:endParaRPr>
          </a:p>
        </p:txBody>
      </p:sp>
      <p:grpSp>
        <p:nvGrpSpPr>
          <p:cNvPr id="15" name="Group 14"/>
          <p:cNvGrpSpPr/>
          <p:nvPr/>
        </p:nvGrpSpPr>
        <p:grpSpPr>
          <a:xfrm>
            <a:off x="5236234" y="4752654"/>
            <a:ext cx="595222" cy="438735"/>
            <a:chOff x="9144000" y="3141980"/>
            <a:chExt cx="1630680" cy="438735"/>
          </a:xfrm>
        </p:grpSpPr>
        <p:cxnSp>
          <p:nvCxnSpPr>
            <p:cNvPr id="9" name="Straight Connector 8"/>
            <p:cNvCxnSpPr/>
            <p:nvPr/>
          </p:nvCxnSpPr>
          <p:spPr>
            <a:xfrm>
              <a:off x="9144000" y="3361640"/>
              <a:ext cx="114300" cy="2190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258300" y="3141980"/>
              <a:ext cx="127000" cy="4387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9385300" y="3141980"/>
              <a:ext cx="13893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7" name="Table 16"/>
          <p:cNvGraphicFramePr>
            <a:graphicFrameLocks noGrp="1"/>
          </p:cNvGraphicFramePr>
          <p:nvPr>
            <p:extLst>
              <p:ext uri="{D42A27DB-BD31-4B8C-83A1-F6EECF244321}">
                <p14:modId xmlns:p14="http://schemas.microsoft.com/office/powerpoint/2010/main" val="825654586"/>
              </p:ext>
            </p:extLst>
          </p:nvPr>
        </p:nvGraphicFramePr>
        <p:xfrm>
          <a:off x="3732509" y="2122733"/>
          <a:ext cx="4879128" cy="1935480"/>
        </p:xfrm>
        <a:graphic>
          <a:graphicData uri="http://schemas.openxmlformats.org/drawingml/2006/table">
            <a:tbl>
              <a:tblPr firstRow="1" bandRow="1">
                <a:tableStyleId>{2D5ABB26-0587-4C30-8999-92F81FD0307C}</a:tableStyleId>
              </a:tblPr>
              <a:tblGrid>
                <a:gridCol w="690880">
                  <a:extLst>
                    <a:ext uri="{9D8B030D-6E8A-4147-A177-3AD203B41FA5}">
                      <a16:colId xmlns:a16="http://schemas.microsoft.com/office/drawing/2014/main" val="1785560310"/>
                    </a:ext>
                  </a:extLst>
                </a:gridCol>
                <a:gridCol w="2094124">
                  <a:extLst>
                    <a:ext uri="{9D8B030D-6E8A-4147-A177-3AD203B41FA5}">
                      <a16:colId xmlns:a16="http://schemas.microsoft.com/office/drawing/2014/main" val="3080811534"/>
                    </a:ext>
                  </a:extLst>
                </a:gridCol>
                <a:gridCol w="2094124">
                  <a:extLst>
                    <a:ext uri="{9D8B030D-6E8A-4147-A177-3AD203B41FA5}">
                      <a16:colId xmlns:a16="http://schemas.microsoft.com/office/drawing/2014/main" val="99396349"/>
                    </a:ext>
                  </a:extLst>
                </a:gridCol>
              </a:tblGrid>
              <a:tr h="370840">
                <a:tc>
                  <a:txBody>
                    <a:bodyPr/>
                    <a:lstStyle/>
                    <a:p>
                      <a:pPr algn="ctr"/>
                      <a:r>
                        <a:rPr lang="en-US" sz="1600" dirty="0" smtClean="0">
                          <a:latin typeface="Arial" panose="020B0604020202020204" pitchFamily="34" charset="0"/>
                          <a:cs typeface="Arial" panose="020B0604020202020204" pitchFamily="34" charset="0"/>
                        </a:rPr>
                        <a:t>year</a:t>
                      </a:r>
                      <a:endParaRPr lang="en-US" sz="1600"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1600" dirty="0" smtClean="0">
                          <a:latin typeface="Arial" panose="020B0604020202020204" pitchFamily="34" charset="0"/>
                          <a:cs typeface="Arial" panose="020B0604020202020204" pitchFamily="34" charset="0"/>
                        </a:rPr>
                        <a:t>major allele frequency</a:t>
                      </a:r>
                    </a:p>
                    <a:p>
                      <a:pPr algn="ctr"/>
                      <a:r>
                        <a:rPr lang="en-US" sz="1600" dirty="0" smtClean="0">
                          <a:latin typeface="Arial" panose="020B0604020202020204" pitchFamily="34" charset="0"/>
                          <a:cs typeface="Arial" panose="020B0604020202020204" pitchFamily="34" charset="0"/>
                        </a:rPr>
                        <a:t>p</a:t>
                      </a:r>
                      <a:endParaRPr lang="en-US" sz="1600"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1600" dirty="0" smtClean="0">
                          <a:latin typeface="Arial" panose="020B0604020202020204" pitchFamily="34" charset="0"/>
                          <a:cs typeface="Arial" panose="020B0604020202020204" pitchFamily="34" charset="0"/>
                        </a:rPr>
                        <a:t>minor allele frequency</a:t>
                      </a:r>
                    </a:p>
                    <a:p>
                      <a:pPr algn="ctr"/>
                      <a:r>
                        <a:rPr lang="en-US" sz="1600" dirty="0" smtClean="0">
                          <a:latin typeface="Arial" panose="020B0604020202020204" pitchFamily="34" charset="0"/>
                          <a:cs typeface="Arial" panose="020B0604020202020204" pitchFamily="34" charset="0"/>
                        </a:rPr>
                        <a:t>q</a:t>
                      </a:r>
                      <a:endParaRPr lang="en-US" sz="1600"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5648888"/>
                  </a:ext>
                </a:extLst>
              </a:tr>
              <a:tr h="370840">
                <a:tc>
                  <a:txBody>
                    <a:bodyPr/>
                    <a:lstStyle/>
                    <a:p>
                      <a:pPr algn="ctr"/>
                      <a:r>
                        <a:rPr lang="en-US" sz="1600" dirty="0" smtClean="0">
                          <a:latin typeface="Arial" panose="020B0604020202020204" pitchFamily="34" charset="0"/>
                          <a:cs typeface="Arial" panose="020B0604020202020204" pitchFamily="34" charset="0"/>
                        </a:rPr>
                        <a:t>1991</a:t>
                      </a:r>
                      <a:endParaRPr lang="en-US" sz="1600" dirty="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smtClean="0">
                          <a:latin typeface="Arial" panose="020B0604020202020204" pitchFamily="34" charset="0"/>
                          <a:cs typeface="Arial" panose="020B0604020202020204" pitchFamily="34" charset="0"/>
                        </a:rPr>
                        <a:t>0.9</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smtClean="0">
                          <a:latin typeface="Arial" panose="020B0604020202020204" pitchFamily="34" charset="0"/>
                          <a:cs typeface="Arial" panose="020B0604020202020204" pitchFamily="34" charset="0"/>
                        </a:rPr>
                        <a:t>0.1</a:t>
                      </a:r>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6423467"/>
                  </a:ext>
                </a:extLst>
              </a:tr>
              <a:tr h="370840">
                <a:tc>
                  <a:txBody>
                    <a:bodyPr/>
                    <a:lstStyle/>
                    <a:p>
                      <a:pPr algn="ctr"/>
                      <a:r>
                        <a:rPr lang="en-US" sz="1600" dirty="0" smtClean="0">
                          <a:latin typeface="Arial" panose="020B0604020202020204" pitchFamily="34" charset="0"/>
                          <a:cs typeface="Arial" panose="020B0604020202020204" pitchFamily="34" charset="0"/>
                        </a:rPr>
                        <a:t>1996</a:t>
                      </a:r>
                      <a:endParaRPr lang="en-US" sz="1600" dirty="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1600" dirty="0" smtClean="0">
                          <a:latin typeface="Arial" panose="020B0604020202020204" pitchFamily="34" charset="0"/>
                          <a:cs typeface="Arial" panose="020B0604020202020204" pitchFamily="34" charset="0"/>
                        </a:rPr>
                        <a:t>0.7</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dirty="0" smtClean="0">
                          <a:latin typeface="Arial" panose="020B0604020202020204" pitchFamily="34" charset="0"/>
                          <a:cs typeface="Arial" panose="020B0604020202020204" pitchFamily="34" charset="0"/>
                        </a:rPr>
                        <a:t>0.3</a:t>
                      </a:r>
                      <a:endParaRPr 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5580936"/>
                  </a:ext>
                </a:extLst>
              </a:tr>
              <a:tr h="370840">
                <a:tc>
                  <a:txBody>
                    <a:bodyPr/>
                    <a:lstStyle/>
                    <a:p>
                      <a:pPr algn="ctr"/>
                      <a:r>
                        <a:rPr lang="en-US" sz="1600" dirty="0" smtClean="0">
                          <a:latin typeface="Arial" panose="020B0604020202020204" pitchFamily="34" charset="0"/>
                          <a:cs typeface="Arial" panose="020B0604020202020204" pitchFamily="34" charset="0"/>
                        </a:rPr>
                        <a:t>2006</a:t>
                      </a:r>
                      <a:endParaRPr lang="en-US" sz="1600" dirty="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1600" dirty="0" smtClean="0">
                          <a:latin typeface="Arial" panose="020B0604020202020204" pitchFamily="34" charset="0"/>
                          <a:cs typeface="Arial" panose="020B0604020202020204" pitchFamily="34" charset="0"/>
                        </a:rPr>
                        <a:t>0.9</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dirty="0" smtClean="0">
                          <a:latin typeface="Arial" panose="020B0604020202020204" pitchFamily="34" charset="0"/>
                          <a:cs typeface="Arial" panose="020B0604020202020204" pitchFamily="34" charset="0"/>
                        </a:rPr>
                        <a:t>0.1</a:t>
                      </a:r>
                      <a:endParaRPr 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58071027"/>
                  </a:ext>
                </a:extLst>
              </a:tr>
            </a:tbl>
          </a:graphicData>
        </a:graphic>
      </p:graphicFrame>
      <p:grpSp>
        <p:nvGrpSpPr>
          <p:cNvPr id="11" name="Group 10"/>
          <p:cNvGrpSpPr/>
          <p:nvPr/>
        </p:nvGrpSpPr>
        <p:grpSpPr>
          <a:xfrm>
            <a:off x="8626402" y="4752654"/>
            <a:ext cx="595222" cy="438735"/>
            <a:chOff x="9144000" y="3141980"/>
            <a:chExt cx="1630680" cy="438735"/>
          </a:xfrm>
        </p:grpSpPr>
        <p:cxnSp>
          <p:nvCxnSpPr>
            <p:cNvPr id="12" name="Straight Connector 11"/>
            <p:cNvCxnSpPr/>
            <p:nvPr/>
          </p:nvCxnSpPr>
          <p:spPr>
            <a:xfrm>
              <a:off x="9144000" y="3361640"/>
              <a:ext cx="114300" cy="2190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9258300" y="3141980"/>
              <a:ext cx="127000" cy="4387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385300" y="3141980"/>
              <a:ext cx="13893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53687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t="5310"/>
          <a:stretch/>
        </p:blipFill>
        <p:spPr>
          <a:xfrm>
            <a:off x="5811512" y="2268747"/>
            <a:ext cx="5178545" cy="2983571"/>
          </a:xfrm>
          <a:prstGeom prst="rect">
            <a:avLst/>
          </a:prstGeom>
        </p:spPr>
      </p:pic>
      <p:sp>
        <p:nvSpPr>
          <p:cNvPr id="2" name="Title 1"/>
          <p:cNvSpPr>
            <a:spLocks noGrp="1"/>
          </p:cNvSpPr>
          <p:nvPr>
            <p:ph type="title"/>
          </p:nvPr>
        </p:nvSpPr>
        <p:spPr>
          <a:xfrm>
            <a:off x="838200" y="89078"/>
            <a:ext cx="10515600" cy="1325563"/>
          </a:xfrm>
        </p:spPr>
        <p:txBody>
          <a:bodyPr>
            <a:normAutofit fontScale="90000"/>
          </a:bodyPr>
          <a:lstStyle/>
          <a:p>
            <a:pPr algn="ctr">
              <a:lnSpc>
                <a:spcPct val="150000"/>
              </a:lnSpc>
            </a:pPr>
            <a:r>
              <a:rPr lang="en-US" sz="3200" dirty="0" smtClean="0">
                <a:latin typeface="Arial" panose="020B0604020202020204" pitchFamily="34" charset="0"/>
                <a:cs typeface="Arial" panose="020B0604020202020204" pitchFamily="34" charset="0"/>
              </a:rPr>
              <a:t>Temporal shifts in allele frequency near AHR signaling genes</a:t>
            </a:r>
            <a:br>
              <a:rPr lang="en-US" sz="3200" dirty="0" smtClean="0">
                <a:latin typeface="Arial" panose="020B0604020202020204" pitchFamily="34" charset="0"/>
                <a:cs typeface="Arial" panose="020B0604020202020204" pitchFamily="34" charset="0"/>
              </a:rPr>
            </a:br>
            <a:r>
              <a:rPr lang="en-US" sz="2400" b="1" dirty="0">
                <a:ln w="3175">
                  <a:solidFill>
                    <a:schemeClr val="tx1"/>
                  </a:solidFill>
                </a:ln>
                <a:solidFill>
                  <a:srgbClr val="D55E00"/>
                </a:solidFill>
                <a:latin typeface="Arial" panose="020B0604020202020204" pitchFamily="34" charset="0"/>
                <a:cs typeface="Arial" panose="020B0604020202020204" pitchFamily="34" charset="0"/>
              </a:rPr>
              <a:t>Prince William </a:t>
            </a:r>
            <a:r>
              <a:rPr lang="en-US" sz="2400" b="1" dirty="0" smtClean="0">
                <a:ln w="3175">
                  <a:solidFill>
                    <a:schemeClr val="tx1"/>
                  </a:solidFill>
                </a:ln>
                <a:solidFill>
                  <a:srgbClr val="D55E00"/>
                </a:solidFill>
                <a:latin typeface="Arial" panose="020B0604020202020204" pitchFamily="34" charset="0"/>
                <a:cs typeface="Arial" panose="020B0604020202020204" pitchFamily="34" charset="0"/>
              </a:rPr>
              <a:t>Sound </a:t>
            </a:r>
            <a:r>
              <a:rPr lang="en-US" sz="2400" b="1" dirty="0" smtClean="0">
                <a:ln w="3175">
                  <a:solidFill>
                    <a:schemeClr val="tx1"/>
                  </a:solidFill>
                </a:ln>
                <a:latin typeface="Arial" panose="020B0604020202020204" pitchFamily="34" charset="0"/>
                <a:cs typeface="Arial" panose="020B0604020202020204" pitchFamily="34" charset="0"/>
              </a:rPr>
              <a:t>and</a:t>
            </a:r>
            <a:r>
              <a:rPr lang="en-US" sz="2400" b="1" dirty="0" smtClean="0">
                <a:ln w="3175">
                  <a:solidFill>
                    <a:schemeClr val="tx1"/>
                  </a:solidFill>
                </a:ln>
                <a:solidFill>
                  <a:srgbClr val="D55E00"/>
                </a:solidFill>
                <a:latin typeface="Arial" panose="020B0604020202020204" pitchFamily="34" charset="0"/>
                <a:cs typeface="Arial" panose="020B0604020202020204" pitchFamily="34" charset="0"/>
              </a:rPr>
              <a:t> </a:t>
            </a:r>
            <a:r>
              <a:rPr lang="en-US" sz="2400" b="1" dirty="0" err="1" smtClean="0">
                <a:ln w="3175">
                  <a:solidFill>
                    <a:schemeClr val="tx1"/>
                  </a:solidFill>
                </a:ln>
                <a:solidFill>
                  <a:srgbClr val="0072B2"/>
                </a:solidFill>
                <a:latin typeface="Arial" panose="020B0604020202020204" pitchFamily="34" charset="0"/>
                <a:cs typeface="Arial" panose="020B0604020202020204" pitchFamily="34" charset="0"/>
              </a:rPr>
              <a:t>Togiak</a:t>
            </a:r>
            <a:r>
              <a:rPr lang="en-US" sz="2400" b="1" dirty="0" smtClean="0">
                <a:ln w="3175">
                  <a:solidFill>
                    <a:schemeClr val="tx1"/>
                  </a:solidFill>
                </a:ln>
                <a:solidFill>
                  <a:srgbClr val="0072B2"/>
                </a:solidFill>
                <a:latin typeface="Arial" panose="020B0604020202020204" pitchFamily="34" charset="0"/>
                <a:cs typeface="Arial" panose="020B0604020202020204" pitchFamily="34" charset="0"/>
              </a:rPr>
              <a:t> Bay</a:t>
            </a:r>
            <a:endParaRPr lang="en-US" sz="2400" dirty="0">
              <a:ln w="3175">
                <a:solidFill>
                  <a:schemeClr val="tx1"/>
                </a:solidFill>
              </a:ln>
              <a:solidFill>
                <a:srgbClr val="F0E544"/>
              </a:solidFill>
              <a:latin typeface="Arial" panose="020B0604020202020204" pitchFamily="34" charset="0"/>
              <a:cs typeface="Arial" panose="020B0604020202020204" pitchFamily="34" charset="0"/>
            </a:endParaRPr>
          </a:p>
        </p:txBody>
      </p:sp>
      <p:sp>
        <p:nvSpPr>
          <p:cNvPr id="6" name="Rectangle 5"/>
          <p:cNvSpPr/>
          <p:nvPr/>
        </p:nvSpPr>
        <p:spPr>
          <a:xfrm>
            <a:off x="2596695" y="1556117"/>
            <a:ext cx="1287532" cy="369332"/>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1991-1996</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8128322" y="1556117"/>
            <a:ext cx="1287532" cy="369332"/>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1996-2006</a:t>
            </a:r>
            <a:endParaRPr lang="en-US"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rotWithShape="1">
          <a:blip r:embed="rId4"/>
          <a:srcRect t="6694"/>
          <a:stretch/>
        </p:blipFill>
        <p:spPr>
          <a:xfrm>
            <a:off x="629640" y="2277373"/>
            <a:ext cx="5346301" cy="2933147"/>
          </a:xfrm>
          <a:prstGeom prst="rect">
            <a:avLst/>
          </a:prstGeom>
        </p:spPr>
      </p:pic>
      <p:sp>
        <p:nvSpPr>
          <p:cNvPr id="12" name="Rectangle 11"/>
          <p:cNvSpPr/>
          <p:nvPr/>
        </p:nvSpPr>
        <p:spPr>
          <a:xfrm>
            <a:off x="3065034" y="2033975"/>
            <a:ext cx="492443" cy="369332"/>
          </a:xfrm>
          <a:prstGeom prst="rect">
            <a:avLst/>
          </a:prstGeom>
        </p:spPr>
        <p:txBody>
          <a:bodyPr wrap="none">
            <a:spAutoFit/>
          </a:bodyPr>
          <a:lstStyle/>
          <a:p>
            <a:r>
              <a:rPr lang="en-US" i="1" dirty="0" err="1" smtClean="0">
                <a:solidFill>
                  <a:srgbClr val="212529"/>
                </a:solidFill>
                <a:latin typeface="Arial" panose="020B0604020202020204" pitchFamily="34" charset="0"/>
              </a:rPr>
              <a:t>aip</a:t>
            </a:r>
            <a:endParaRPr lang="en-US" dirty="0"/>
          </a:p>
        </p:txBody>
      </p:sp>
      <p:sp>
        <p:nvSpPr>
          <p:cNvPr id="3" name="Rectangle 2"/>
          <p:cNvSpPr/>
          <p:nvPr/>
        </p:nvSpPr>
        <p:spPr>
          <a:xfrm>
            <a:off x="4557567" y="2013979"/>
            <a:ext cx="582211" cy="369332"/>
          </a:xfrm>
          <a:prstGeom prst="rect">
            <a:avLst/>
          </a:prstGeom>
        </p:spPr>
        <p:txBody>
          <a:bodyPr wrap="none">
            <a:spAutoFit/>
          </a:bodyPr>
          <a:lstStyle/>
          <a:p>
            <a:r>
              <a:rPr lang="en-US" i="1" dirty="0" err="1" smtClean="0">
                <a:solidFill>
                  <a:srgbClr val="212529"/>
                </a:solidFill>
                <a:latin typeface="Arial" panose="020B0604020202020204" pitchFamily="34" charset="0"/>
              </a:rPr>
              <a:t>arnt</a:t>
            </a:r>
            <a:endParaRPr lang="en-US" dirty="0"/>
          </a:p>
        </p:txBody>
      </p:sp>
      <p:sp>
        <p:nvSpPr>
          <p:cNvPr id="13" name="Rectangle 12"/>
          <p:cNvSpPr/>
          <p:nvPr/>
        </p:nvSpPr>
        <p:spPr>
          <a:xfrm>
            <a:off x="8224421" y="2033975"/>
            <a:ext cx="492443" cy="369332"/>
          </a:xfrm>
          <a:prstGeom prst="rect">
            <a:avLst/>
          </a:prstGeom>
        </p:spPr>
        <p:txBody>
          <a:bodyPr wrap="none">
            <a:spAutoFit/>
          </a:bodyPr>
          <a:lstStyle/>
          <a:p>
            <a:r>
              <a:rPr lang="en-US" i="1" dirty="0" err="1" smtClean="0">
                <a:solidFill>
                  <a:srgbClr val="212529"/>
                </a:solidFill>
                <a:latin typeface="Arial" panose="020B0604020202020204" pitchFamily="34" charset="0"/>
              </a:rPr>
              <a:t>aip</a:t>
            </a:r>
            <a:endParaRPr lang="en-US" dirty="0"/>
          </a:p>
        </p:txBody>
      </p:sp>
      <p:sp>
        <p:nvSpPr>
          <p:cNvPr id="14" name="Rectangle 13"/>
          <p:cNvSpPr/>
          <p:nvPr/>
        </p:nvSpPr>
        <p:spPr>
          <a:xfrm>
            <a:off x="9708487" y="2013979"/>
            <a:ext cx="582211" cy="369332"/>
          </a:xfrm>
          <a:prstGeom prst="rect">
            <a:avLst/>
          </a:prstGeom>
        </p:spPr>
        <p:txBody>
          <a:bodyPr wrap="none">
            <a:spAutoFit/>
          </a:bodyPr>
          <a:lstStyle/>
          <a:p>
            <a:r>
              <a:rPr lang="en-US" i="1" dirty="0" err="1" smtClean="0">
                <a:solidFill>
                  <a:srgbClr val="212529"/>
                </a:solidFill>
                <a:latin typeface="Arial" panose="020B0604020202020204" pitchFamily="34" charset="0"/>
              </a:rPr>
              <a:t>arnt</a:t>
            </a:r>
            <a:endParaRPr lang="en-US" dirty="0"/>
          </a:p>
        </p:txBody>
      </p:sp>
      <p:sp>
        <p:nvSpPr>
          <p:cNvPr id="15" name="TextBox 14"/>
          <p:cNvSpPr txBox="1"/>
          <p:nvPr/>
        </p:nvSpPr>
        <p:spPr>
          <a:xfrm>
            <a:off x="5285521" y="5410950"/>
            <a:ext cx="1620957" cy="369332"/>
          </a:xfrm>
          <a:prstGeom prst="rect">
            <a:avLst/>
          </a:prstGeom>
          <a:noFill/>
        </p:spPr>
        <p:txBody>
          <a:bodyPr wrap="none" rtlCol="0">
            <a:spAutoFit/>
          </a:bodyPr>
          <a:lstStyle/>
          <a:p>
            <a:r>
              <a:rPr lang="en-US" dirty="0" err="1" smtClean="0"/>
              <a:t>chr</a:t>
            </a:r>
            <a:r>
              <a:rPr lang="en-US" dirty="0" smtClean="0"/>
              <a:t> 20 (27mb)</a:t>
            </a:r>
            <a:endParaRPr lang="en-US" dirty="0"/>
          </a:p>
        </p:txBody>
      </p:sp>
    </p:spTree>
    <p:extLst>
      <p:ext uri="{BB962C8B-B14F-4D97-AF65-F5344CB8AC3E}">
        <p14:creationId xmlns:p14="http://schemas.microsoft.com/office/powerpoint/2010/main" val="40884537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2438"/>
            <a:ext cx="10515600" cy="1325563"/>
          </a:xfrm>
        </p:spPr>
        <p:txBody>
          <a:bodyPr>
            <a:normAutofit fontScale="90000"/>
          </a:bodyPr>
          <a:lstStyle/>
          <a:p>
            <a:pPr algn="ctr">
              <a:lnSpc>
                <a:spcPct val="100000"/>
              </a:lnSpc>
            </a:pPr>
            <a:r>
              <a:rPr lang="en-US" sz="3200" dirty="0" smtClean="0">
                <a:latin typeface="Arial" panose="020B0604020202020204" pitchFamily="34" charset="0"/>
                <a:cs typeface="Arial" panose="020B0604020202020204" pitchFamily="34" charset="0"/>
              </a:rPr>
              <a:t>Temporal shifts in allele frequency between 1991 and 1996</a:t>
            </a:r>
            <a:br>
              <a:rPr lang="en-US" sz="3200" dirty="0" smtClean="0">
                <a:latin typeface="Arial" panose="020B0604020202020204" pitchFamily="34" charset="0"/>
                <a:cs typeface="Arial" panose="020B0604020202020204" pitchFamily="34" charset="0"/>
              </a:rPr>
            </a:br>
            <a:r>
              <a:rPr lang="en-US" sz="3200" dirty="0" smtClean="0">
                <a:latin typeface="Arial" panose="020B0604020202020204" pitchFamily="34" charset="0"/>
                <a:cs typeface="Arial" panose="020B0604020202020204" pitchFamily="34" charset="0"/>
              </a:rPr>
              <a:t>Prince William Sound </a:t>
            </a:r>
            <a:br>
              <a:rPr lang="en-US" sz="3200" dirty="0" smtClean="0">
                <a:latin typeface="Arial" panose="020B0604020202020204" pitchFamily="34" charset="0"/>
                <a:cs typeface="Arial" panose="020B0604020202020204" pitchFamily="34" charset="0"/>
              </a:rPr>
            </a:br>
            <a:endParaRPr lang="en-US" sz="2000" dirty="0">
              <a:ln w="3175">
                <a:solidFill>
                  <a:schemeClr val="tx1"/>
                </a:solidFill>
              </a:ln>
              <a:solidFill>
                <a:srgbClr val="0072B2"/>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809" y="1595094"/>
            <a:ext cx="9002381" cy="4925112"/>
          </a:xfrm>
          <a:prstGeom prst="rect">
            <a:avLst/>
          </a:prstGeom>
        </p:spPr>
      </p:pic>
      <p:sp>
        <p:nvSpPr>
          <p:cNvPr id="4" name="Rectangle 3"/>
          <p:cNvSpPr/>
          <p:nvPr/>
        </p:nvSpPr>
        <p:spPr>
          <a:xfrm>
            <a:off x="9793123" y="5347454"/>
            <a:ext cx="160813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1MB windows</a:t>
            </a:r>
            <a:endParaRPr lang="en-US" dirty="0"/>
          </a:p>
        </p:txBody>
      </p:sp>
      <p:cxnSp>
        <p:nvCxnSpPr>
          <p:cNvPr id="6" name="Straight Arrow Connector 5"/>
          <p:cNvCxnSpPr/>
          <p:nvPr/>
        </p:nvCxnSpPr>
        <p:spPr>
          <a:xfrm flipH="1">
            <a:off x="8343053" y="1595094"/>
            <a:ext cx="330200" cy="5418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4685453" y="3214115"/>
            <a:ext cx="330200" cy="5418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9701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808" y="1522028"/>
            <a:ext cx="9002381" cy="4925112"/>
          </a:xfrm>
          <a:prstGeom prst="rect">
            <a:avLst/>
          </a:prstGeom>
        </p:spPr>
      </p:pic>
      <p:sp>
        <p:nvSpPr>
          <p:cNvPr id="2" name="Title 1"/>
          <p:cNvSpPr>
            <a:spLocks noGrp="1"/>
          </p:cNvSpPr>
          <p:nvPr>
            <p:ph type="title"/>
          </p:nvPr>
        </p:nvSpPr>
        <p:spPr>
          <a:xfrm>
            <a:off x="838200" y="302438"/>
            <a:ext cx="10515600" cy="1325563"/>
          </a:xfrm>
        </p:spPr>
        <p:txBody>
          <a:bodyPr>
            <a:normAutofit fontScale="90000"/>
          </a:bodyPr>
          <a:lstStyle/>
          <a:p>
            <a:pPr algn="ctr">
              <a:lnSpc>
                <a:spcPct val="100000"/>
              </a:lnSpc>
            </a:pPr>
            <a:r>
              <a:rPr lang="en-US" sz="3200" dirty="0" smtClean="0">
                <a:latin typeface="Arial" panose="020B0604020202020204" pitchFamily="34" charset="0"/>
                <a:cs typeface="Arial" panose="020B0604020202020204" pitchFamily="34" charset="0"/>
              </a:rPr>
              <a:t>Temporal shifts in allele frequency between 1996 and 2006</a:t>
            </a:r>
            <a:br>
              <a:rPr lang="en-US" sz="3200" dirty="0" smtClean="0">
                <a:latin typeface="Arial" panose="020B0604020202020204" pitchFamily="34" charset="0"/>
                <a:cs typeface="Arial" panose="020B0604020202020204" pitchFamily="34" charset="0"/>
              </a:rPr>
            </a:br>
            <a:r>
              <a:rPr lang="en-US" sz="3200" dirty="0" smtClean="0">
                <a:latin typeface="Arial" panose="020B0604020202020204" pitchFamily="34" charset="0"/>
                <a:cs typeface="Arial" panose="020B0604020202020204" pitchFamily="34" charset="0"/>
              </a:rPr>
              <a:t>Prince William Sound </a:t>
            </a:r>
            <a:br>
              <a:rPr lang="en-US" sz="3200" dirty="0" smtClean="0">
                <a:latin typeface="Arial" panose="020B0604020202020204" pitchFamily="34" charset="0"/>
                <a:cs typeface="Arial" panose="020B0604020202020204" pitchFamily="34" charset="0"/>
              </a:rPr>
            </a:br>
            <a:endParaRPr lang="en-US" sz="2000" dirty="0">
              <a:ln w="3175">
                <a:solidFill>
                  <a:schemeClr val="tx1"/>
                </a:solidFill>
              </a:ln>
              <a:solidFill>
                <a:srgbClr val="0072B2"/>
              </a:solidFill>
              <a:latin typeface="Arial" panose="020B0604020202020204" pitchFamily="34" charset="0"/>
              <a:cs typeface="Arial" panose="020B0604020202020204" pitchFamily="34" charset="0"/>
            </a:endParaRPr>
          </a:p>
        </p:txBody>
      </p:sp>
      <p:sp>
        <p:nvSpPr>
          <p:cNvPr id="4" name="Rectangle 3"/>
          <p:cNvSpPr/>
          <p:nvPr/>
        </p:nvSpPr>
        <p:spPr>
          <a:xfrm>
            <a:off x="9793123" y="5347454"/>
            <a:ext cx="160813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1MB windows</a:t>
            </a:r>
            <a:endParaRPr lang="en-US" dirty="0"/>
          </a:p>
        </p:txBody>
      </p:sp>
      <p:cxnSp>
        <p:nvCxnSpPr>
          <p:cNvPr id="7" name="Straight Arrow Connector 6"/>
          <p:cNvCxnSpPr/>
          <p:nvPr/>
        </p:nvCxnSpPr>
        <p:spPr>
          <a:xfrm flipH="1">
            <a:off x="8495453" y="1357067"/>
            <a:ext cx="330200" cy="5418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837853" y="2976088"/>
            <a:ext cx="330200" cy="5418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3828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078"/>
            <a:ext cx="10515600" cy="1325563"/>
          </a:xfrm>
        </p:spPr>
        <p:txBody>
          <a:bodyPr>
            <a:normAutofit fontScale="90000"/>
          </a:bodyPr>
          <a:lstStyle/>
          <a:p>
            <a:pPr algn="ctr">
              <a:lnSpc>
                <a:spcPct val="150000"/>
              </a:lnSpc>
            </a:pPr>
            <a:r>
              <a:rPr lang="en-US" sz="3200" dirty="0" smtClean="0">
                <a:latin typeface="Arial" panose="020B0604020202020204" pitchFamily="34" charset="0"/>
                <a:cs typeface="Arial" panose="020B0604020202020204" pitchFamily="34" charset="0"/>
              </a:rPr>
              <a:t>Fluctuating selection in Prince William Sound?</a:t>
            </a:r>
            <a:br>
              <a:rPr lang="en-US" sz="3200" dirty="0" smtClean="0">
                <a:latin typeface="Arial" panose="020B0604020202020204" pitchFamily="34" charset="0"/>
                <a:cs typeface="Arial" panose="020B0604020202020204" pitchFamily="34" charset="0"/>
              </a:rPr>
            </a:br>
            <a:r>
              <a:rPr lang="en-US" sz="2400" b="1" dirty="0">
                <a:ln w="3175">
                  <a:solidFill>
                    <a:schemeClr val="tx1"/>
                  </a:solidFill>
                </a:ln>
                <a:solidFill>
                  <a:srgbClr val="D55E00"/>
                </a:solidFill>
                <a:latin typeface="Arial" panose="020B0604020202020204" pitchFamily="34" charset="0"/>
                <a:cs typeface="Arial" panose="020B0604020202020204" pitchFamily="34" charset="0"/>
              </a:rPr>
              <a:t>Prince William Sound </a:t>
            </a:r>
            <a:r>
              <a:rPr lang="en-US" sz="2400" b="1" dirty="0" smtClean="0">
                <a:ln w="3175">
                  <a:solidFill>
                    <a:schemeClr val="tx1"/>
                  </a:solidFill>
                </a:ln>
                <a:latin typeface="Arial" panose="020B0604020202020204" pitchFamily="34" charset="0"/>
                <a:cs typeface="Arial" panose="020B0604020202020204" pitchFamily="34" charset="0"/>
              </a:rPr>
              <a:t>and </a:t>
            </a:r>
            <a:r>
              <a:rPr lang="en-US" sz="2400" b="1" dirty="0" err="1">
                <a:ln w="3175">
                  <a:solidFill>
                    <a:schemeClr val="tx1"/>
                  </a:solidFill>
                </a:ln>
                <a:solidFill>
                  <a:srgbClr val="0072B2"/>
                </a:solidFill>
                <a:latin typeface="Arial" panose="020B0604020202020204" pitchFamily="34" charset="0"/>
                <a:cs typeface="Arial" panose="020B0604020202020204" pitchFamily="34" charset="0"/>
              </a:rPr>
              <a:t>Togiak</a:t>
            </a:r>
            <a:r>
              <a:rPr lang="en-US" sz="2400" b="1" dirty="0">
                <a:ln w="3175">
                  <a:solidFill>
                    <a:schemeClr val="tx1"/>
                  </a:solidFill>
                </a:ln>
                <a:solidFill>
                  <a:srgbClr val="0072B2"/>
                </a:solidFill>
                <a:latin typeface="Arial" panose="020B0604020202020204" pitchFamily="34" charset="0"/>
                <a:cs typeface="Arial" panose="020B0604020202020204" pitchFamily="34" charset="0"/>
              </a:rPr>
              <a:t> Bay</a:t>
            </a:r>
            <a:endParaRPr lang="en-US" sz="2400" dirty="0">
              <a:ln w="3175">
                <a:solidFill>
                  <a:schemeClr val="tx1"/>
                </a:solidFill>
              </a:ln>
              <a:solidFill>
                <a:srgbClr val="0072B2"/>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870" r="10004"/>
          <a:stretch/>
        </p:blipFill>
        <p:spPr>
          <a:xfrm>
            <a:off x="557776" y="2414059"/>
            <a:ext cx="5147699" cy="2976905"/>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4870"/>
          <a:stretch/>
        </p:blipFill>
        <p:spPr>
          <a:xfrm>
            <a:off x="5912134" y="2414059"/>
            <a:ext cx="5719909" cy="2976905"/>
          </a:xfrm>
          <a:prstGeom prst="rect">
            <a:avLst/>
          </a:prstGeom>
        </p:spPr>
      </p:pic>
      <p:sp>
        <p:nvSpPr>
          <p:cNvPr id="6" name="Rectangle 5"/>
          <p:cNvSpPr/>
          <p:nvPr/>
        </p:nvSpPr>
        <p:spPr>
          <a:xfrm>
            <a:off x="2596695" y="1903251"/>
            <a:ext cx="1287532" cy="369332"/>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1991-1996</a:t>
            </a:r>
            <a:endParaRPr lang="en-US" dirty="0">
              <a:latin typeface="Arial" panose="020B0604020202020204" pitchFamily="34" charset="0"/>
              <a:cs typeface="Arial" panose="020B0604020202020204" pitchFamily="34" charset="0"/>
            </a:endParaRPr>
          </a:p>
        </p:txBody>
      </p:sp>
      <p:sp>
        <p:nvSpPr>
          <p:cNvPr id="7" name="Rectangle 6"/>
          <p:cNvSpPr/>
          <p:nvPr/>
        </p:nvSpPr>
        <p:spPr>
          <a:xfrm>
            <a:off x="8128322" y="1903251"/>
            <a:ext cx="1287532" cy="369332"/>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1996-2006</a:t>
            </a:r>
            <a:endParaRPr lang="en-US" dirty="0">
              <a:latin typeface="Arial" panose="020B0604020202020204" pitchFamily="34" charset="0"/>
              <a:cs typeface="Arial" panose="020B0604020202020204" pitchFamily="34" charset="0"/>
            </a:endParaRPr>
          </a:p>
        </p:txBody>
      </p:sp>
      <p:sp>
        <p:nvSpPr>
          <p:cNvPr id="8" name="TextBox 7"/>
          <p:cNvSpPr txBox="1"/>
          <p:nvPr/>
        </p:nvSpPr>
        <p:spPr>
          <a:xfrm>
            <a:off x="5568451" y="5459526"/>
            <a:ext cx="1055097" cy="276999"/>
          </a:xfrm>
          <a:prstGeom prst="rect">
            <a:avLst/>
          </a:prstGeom>
          <a:noFill/>
        </p:spPr>
        <p:txBody>
          <a:bodyPr wrap="none" rtlCol="0">
            <a:spAutoFit/>
          </a:bodyPr>
          <a:lstStyle/>
          <a:p>
            <a:r>
              <a:rPr lang="en-US" sz="1200" dirty="0" err="1" smtClean="0">
                <a:latin typeface="Arial" panose="020B0604020202020204" pitchFamily="34" charset="0"/>
                <a:cs typeface="Arial" panose="020B0604020202020204" pitchFamily="34" charset="0"/>
              </a:rPr>
              <a:t>chr</a:t>
            </a:r>
            <a:r>
              <a:rPr lang="en-US" sz="1200" dirty="0" smtClean="0">
                <a:latin typeface="Arial" panose="020B0604020202020204" pitchFamily="34" charset="0"/>
                <a:cs typeface="Arial" panose="020B0604020202020204" pitchFamily="34" charset="0"/>
              </a:rPr>
              <a:t> 7 (30mb)</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89272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smtClean="0"/>
              <a:t>Temporal covariance in allele frequency change</a:t>
            </a:r>
            <a:endParaRPr lang="en-US" sz="3600" dirty="0"/>
          </a:p>
        </p:txBody>
      </p:sp>
      <p:pic>
        <p:nvPicPr>
          <p:cNvPr id="4" name="Picture 3"/>
          <p:cNvPicPr>
            <a:picLocks noChangeAspect="1"/>
          </p:cNvPicPr>
          <p:nvPr/>
        </p:nvPicPr>
        <p:blipFill rotWithShape="1">
          <a:blip r:embed="rId3"/>
          <a:srcRect b="5371"/>
          <a:stretch/>
        </p:blipFill>
        <p:spPr>
          <a:xfrm>
            <a:off x="1097280" y="2507522"/>
            <a:ext cx="4419600" cy="3037523"/>
          </a:xfrm>
          <a:prstGeom prst="rect">
            <a:avLst/>
          </a:prstGeom>
        </p:spPr>
      </p:pic>
      <p:pic>
        <p:nvPicPr>
          <p:cNvPr id="5" name="Picture 4"/>
          <p:cNvPicPr>
            <a:picLocks noChangeAspect="1"/>
          </p:cNvPicPr>
          <p:nvPr/>
        </p:nvPicPr>
        <p:blipFill rotWithShape="1">
          <a:blip r:embed="rId4"/>
          <a:srcRect b="7683"/>
          <a:stretch/>
        </p:blipFill>
        <p:spPr>
          <a:xfrm>
            <a:off x="6381606" y="2400987"/>
            <a:ext cx="4191000" cy="3068810"/>
          </a:xfrm>
          <a:prstGeom prst="rect">
            <a:avLst/>
          </a:prstGeom>
        </p:spPr>
      </p:pic>
      <p:sp>
        <p:nvSpPr>
          <p:cNvPr id="6" name="Rectangle 5"/>
          <p:cNvSpPr/>
          <p:nvPr/>
        </p:nvSpPr>
        <p:spPr>
          <a:xfrm>
            <a:off x="1261641" y="2220821"/>
            <a:ext cx="196769" cy="17145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506903" y="2491878"/>
            <a:ext cx="196769" cy="17145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539754" y="1650236"/>
            <a:ext cx="2282575" cy="17145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04236" y="1792194"/>
            <a:ext cx="2282575" cy="17145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rot="16200000">
            <a:off x="-52689" y="3841616"/>
            <a:ext cx="1800493" cy="369332"/>
          </a:xfrm>
          <a:prstGeom prst="rect">
            <a:avLst/>
          </a:prstGeom>
          <a:noFill/>
        </p:spPr>
        <p:txBody>
          <a:bodyPr wrap="none" rtlCol="0">
            <a:spAutoFit/>
          </a:bodyPr>
          <a:lstStyle/>
          <a:p>
            <a:r>
              <a:rPr lang="en-US" dirty="0" smtClean="0"/>
              <a:t>allele frequency</a:t>
            </a:r>
            <a:endParaRPr lang="en-US" dirty="0"/>
          </a:p>
        </p:txBody>
      </p:sp>
      <p:sp>
        <p:nvSpPr>
          <p:cNvPr id="11" name="TextBox 10"/>
          <p:cNvSpPr txBox="1"/>
          <p:nvPr/>
        </p:nvSpPr>
        <p:spPr>
          <a:xfrm>
            <a:off x="2766882" y="5647080"/>
            <a:ext cx="1274708" cy="369332"/>
          </a:xfrm>
          <a:prstGeom prst="rect">
            <a:avLst/>
          </a:prstGeom>
          <a:noFill/>
        </p:spPr>
        <p:txBody>
          <a:bodyPr wrap="none" rtlCol="0">
            <a:spAutoFit/>
          </a:bodyPr>
          <a:lstStyle/>
          <a:p>
            <a:r>
              <a:rPr lang="en-US" dirty="0" smtClean="0"/>
              <a:t>generation</a:t>
            </a:r>
            <a:endParaRPr lang="en-US" dirty="0"/>
          </a:p>
        </p:txBody>
      </p:sp>
      <p:sp>
        <p:nvSpPr>
          <p:cNvPr id="12" name="TextBox 11"/>
          <p:cNvSpPr txBox="1"/>
          <p:nvPr/>
        </p:nvSpPr>
        <p:spPr>
          <a:xfrm rot="16200000">
            <a:off x="5408750" y="3841617"/>
            <a:ext cx="1800493" cy="369332"/>
          </a:xfrm>
          <a:prstGeom prst="rect">
            <a:avLst/>
          </a:prstGeom>
          <a:noFill/>
        </p:spPr>
        <p:txBody>
          <a:bodyPr wrap="none" rtlCol="0">
            <a:spAutoFit/>
          </a:bodyPr>
          <a:lstStyle/>
          <a:p>
            <a:r>
              <a:rPr lang="en-US" dirty="0" smtClean="0"/>
              <a:t>allele frequency</a:t>
            </a:r>
            <a:endParaRPr lang="en-US" dirty="0"/>
          </a:p>
        </p:txBody>
      </p:sp>
      <p:sp>
        <p:nvSpPr>
          <p:cNvPr id="13" name="TextBox 12"/>
          <p:cNvSpPr txBox="1"/>
          <p:nvPr/>
        </p:nvSpPr>
        <p:spPr>
          <a:xfrm>
            <a:off x="8228321" y="5647081"/>
            <a:ext cx="1274708" cy="369332"/>
          </a:xfrm>
          <a:prstGeom prst="rect">
            <a:avLst/>
          </a:prstGeom>
          <a:noFill/>
        </p:spPr>
        <p:txBody>
          <a:bodyPr wrap="none" rtlCol="0">
            <a:spAutoFit/>
          </a:bodyPr>
          <a:lstStyle/>
          <a:p>
            <a:r>
              <a:rPr lang="en-US" dirty="0" smtClean="0"/>
              <a:t>generation</a:t>
            </a:r>
            <a:endParaRPr lang="en-US" dirty="0"/>
          </a:p>
        </p:txBody>
      </p:sp>
      <p:pic>
        <p:nvPicPr>
          <p:cNvPr id="14" name="Picture 13"/>
          <p:cNvPicPr>
            <a:picLocks noChangeAspect="1"/>
          </p:cNvPicPr>
          <p:nvPr/>
        </p:nvPicPr>
        <p:blipFill rotWithShape="1">
          <a:blip r:embed="rId5"/>
          <a:srcRect l="51576" t="44353"/>
          <a:stretch/>
        </p:blipFill>
        <p:spPr>
          <a:xfrm>
            <a:off x="7699559" y="1996703"/>
            <a:ext cx="2241884" cy="619157"/>
          </a:xfrm>
          <a:prstGeom prst="rect">
            <a:avLst/>
          </a:prstGeom>
        </p:spPr>
      </p:pic>
      <p:pic>
        <p:nvPicPr>
          <p:cNvPr id="15" name="Picture 14"/>
          <p:cNvPicPr>
            <a:picLocks noChangeAspect="1"/>
          </p:cNvPicPr>
          <p:nvPr/>
        </p:nvPicPr>
        <p:blipFill rotWithShape="1">
          <a:blip r:embed="rId5"/>
          <a:srcRect l="51294" b="58950"/>
          <a:stretch/>
        </p:blipFill>
        <p:spPr>
          <a:xfrm>
            <a:off x="2488489" y="2036841"/>
            <a:ext cx="2254905" cy="456741"/>
          </a:xfrm>
          <a:prstGeom prst="rect">
            <a:avLst/>
          </a:prstGeom>
        </p:spPr>
      </p:pic>
      <p:sp>
        <p:nvSpPr>
          <p:cNvPr id="16" name="TextBox 15"/>
          <p:cNvSpPr txBox="1"/>
          <p:nvPr/>
        </p:nvSpPr>
        <p:spPr>
          <a:xfrm>
            <a:off x="2892559" y="1715456"/>
            <a:ext cx="1300356" cy="369332"/>
          </a:xfrm>
          <a:prstGeom prst="rect">
            <a:avLst/>
          </a:prstGeom>
          <a:noFill/>
        </p:spPr>
        <p:txBody>
          <a:bodyPr wrap="none" rtlCol="0">
            <a:spAutoFit/>
          </a:bodyPr>
          <a:lstStyle/>
          <a:p>
            <a:r>
              <a:rPr lang="en-US" dirty="0" smtClean="0"/>
              <a:t>Under Drift</a:t>
            </a:r>
            <a:endParaRPr lang="en-US" dirty="0"/>
          </a:p>
        </p:txBody>
      </p:sp>
      <p:sp>
        <p:nvSpPr>
          <p:cNvPr id="17" name="TextBox 16"/>
          <p:cNvSpPr txBox="1"/>
          <p:nvPr/>
        </p:nvSpPr>
        <p:spPr>
          <a:xfrm>
            <a:off x="7290593" y="1678491"/>
            <a:ext cx="2980303" cy="369332"/>
          </a:xfrm>
          <a:prstGeom prst="rect">
            <a:avLst/>
          </a:prstGeom>
          <a:noFill/>
        </p:spPr>
        <p:txBody>
          <a:bodyPr wrap="none" rtlCol="0">
            <a:spAutoFit/>
          </a:bodyPr>
          <a:lstStyle/>
          <a:p>
            <a:r>
              <a:rPr lang="en-US" dirty="0" smtClean="0"/>
              <a:t>Under </a:t>
            </a:r>
            <a:r>
              <a:rPr lang="en-US" dirty="0"/>
              <a:t>D</a:t>
            </a:r>
            <a:r>
              <a:rPr lang="en-US" dirty="0" smtClean="0"/>
              <a:t>irectional </a:t>
            </a:r>
            <a:r>
              <a:rPr lang="en-US" dirty="0"/>
              <a:t>S</a:t>
            </a:r>
            <a:r>
              <a:rPr lang="en-US" dirty="0" smtClean="0"/>
              <a:t>election</a:t>
            </a:r>
            <a:endParaRPr lang="en-US" dirty="0"/>
          </a:p>
        </p:txBody>
      </p:sp>
      <p:sp>
        <p:nvSpPr>
          <p:cNvPr id="18" name="Rectangle 17"/>
          <p:cNvSpPr/>
          <p:nvPr/>
        </p:nvSpPr>
        <p:spPr>
          <a:xfrm>
            <a:off x="143088" y="6291063"/>
            <a:ext cx="3578865" cy="369332"/>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Buffalo and Coop 2019, </a:t>
            </a:r>
            <a:r>
              <a:rPr lang="en-US" i="1" dirty="0" smtClean="0">
                <a:latin typeface="Arial" panose="020B0604020202020204" pitchFamily="34" charset="0"/>
                <a:cs typeface="Arial" panose="020B0604020202020204" pitchFamily="34" charset="0"/>
              </a:rPr>
              <a:t>Genetics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33614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smtClean="0"/>
              <a:t>Signs of linked selection post-spill using temporal covariance in allele frequency changes</a:t>
            </a:r>
            <a:endParaRPr lang="en-US" sz="3600" dirty="0"/>
          </a:p>
        </p:txBody>
      </p:sp>
      <p:pic>
        <p:nvPicPr>
          <p:cNvPr id="5" name="Picture 2" descr="Image 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l="64654" t="32422" b="34622"/>
          <a:stretch/>
        </p:blipFill>
        <p:spPr bwMode="auto">
          <a:xfrm>
            <a:off x="6261654" y="2728481"/>
            <a:ext cx="4923182" cy="21481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l="64654" b="67854"/>
          <a:stretch/>
        </p:blipFill>
        <p:spPr bwMode="auto">
          <a:xfrm>
            <a:off x="1470993" y="2728481"/>
            <a:ext cx="4923182" cy="20953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155248" y="3508045"/>
            <a:ext cx="2262158" cy="369332"/>
          </a:xfrm>
          <a:prstGeom prst="rect">
            <a:avLst/>
          </a:prstGeom>
          <a:noFill/>
        </p:spPr>
        <p:txBody>
          <a:bodyPr wrap="none" rtlCol="0">
            <a:spAutoFit/>
          </a:bodyPr>
          <a:lstStyle/>
          <a:p>
            <a:r>
              <a:rPr lang="en-US" dirty="0" smtClean="0"/>
              <a:t>temporal covariance</a:t>
            </a:r>
            <a:endParaRPr lang="en-US" dirty="0"/>
          </a:p>
        </p:txBody>
      </p:sp>
      <p:sp>
        <p:nvSpPr>
          <p:cNvPr id="8" name="TextBox 7"/>
          <p:cNvSpPr txBox="1"/>
          <p:nvPr/>
        </p:nvSpPr>
        <p:spPr>
          <a:xfrm>
            <a:off x="3879575" y="4876585"/>
            <a:ext cx="479618" cy="369332"/>
          </a:xfrm>
          <a:prstGeom prst="rect">
            <a:avLst/>
          </a:prstGeom>
          <a:noFill/>
        </p:spPr>
        <p:txBody>
          <a:bodyPr wrap="none" rtlCol="0">
            <a:spAutoFit/>
          </a:bodyPr>
          <a:lstStyle/>
          <a:p>
            <a:r>
              <a:rPr lang="en-US" dirty="0" smtClean="0"/>
              <a:t>LD</a:t>
            </a:r>
            <a:endParaRPr lang="en-US" dirty="0"/>
          </a:p>
        </p:txBody>
      </p:sp>
      <p:sp>
        <p:nvSpPr>
          <p:cNvPr id="9" name="TextBox 8"/>
          <p:cNvSpPr txBox="1"/>
          <p:nvPr/>
        </p:nvSpPr>
        <p:spPr>
          <a:xfrm>
            <a:off x="8749747" y="4876585"/>
            <a:ext cx="479618" cy="369332"/>
          </a:xfrm>
          <a:prstGeom prst="rect">
            <a:avLst/>
          </a:prstGeom>
          <a:noFill/>
        </p:spPr>
        <p:txBody>
          <a:bodyPr wrap="none" rtlCol="0">
            <a:spAutoFit/>
          </a:bodyPr>
          <a:lstStyle/>
          <a:p>
            <a:r>
              <a:rPr lang="en-US" dirty="0" smtClean="0"/>
              <a:t>LD</a:t>
            </a:r>
            <a:endParaRPr lang="en-US" dirty="0"/>
          </a:p>
        </p:txBody>
      </p:sp>
    </p:spTree>
    <p:extLst>
      <p:ext uri="{BB962C8B-B14F-4D97-AF65-F5344CB8AC3E}">
        <p14:creationId xmlns:p14="http://schemas.microsoft.com/office/powerpoint/2010/main" val="42386921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smtClean="0"/>
              <a:t>Signs of linked selection post-spill using temporal covariance in allele frequency changes</a:t>
            </a:r>
            <a:endParaRPr lang="en-US" sz="3600" dirty="0"/>
          </a:p>
        </p:txBody>
      </p:sp>
      <p:pic>
        <p:nvPicPr>
          <p:cNvPr id="5" name="Picture 2" descr="Image 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l="64654" t="32422" b="34622"/>
          <a:stretch/>
        </p:blipFill>
        <p:spPr bwMode="auto">
          <a:xfrm>
            <a:off x="6261654" y="2728481"/>
            <a:ext cx="4923182" cy="21481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l="64654" b="67854"/>
          <a:stretch/>
        </p:blipFill>
        <p:spPr bwMode="auto">
          <a:xfrm>
            <a:off x="1470993" y="2728481"/>
            <a:ext cx="4923182" cy="20953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155248" y="3508045"/>
            <a:ext cx="2262158" cy="369332"/>
          </a:xfrm>
          <a:prstGeom prst="rect">
            <a:avLst/>
          </a:prstGeom>
          <a:noFill/>
        </p:spPr>
        <p:txBody>
          <a:bodyPr wrap="none" rtlCol="0">
            <a:spAutoFit/>
          </a:bodyPr>
          <a:lstStyle/>
          <a:p>
            <a:r>
              <a:rPr lang="en-US" dirty="0" smtClean="0"/>
              <a:t>temporal covariance</a:t>
            </a:r>
            <a:endParaRPr lang="en-US" dirty="0"/>
          </a:p>
        </p:txBody>
      </p:sp>
      <p:sp>
        <p:nvSpPr>
          <p:cNvPr id="8" name="TextBox 7"/>
          <p:cNvSpPr txBox="1"/>
          <p:nvPr/>
        </p:nvSpPr>
        <p:spPr>
          <a:xfrm>
            <a:off x="3879575" y="4876585"/>
            <a:ext cx="479618" cy="369332"/>
          </a:xfrm>
          <a:prstGeom prst="rect">
            <a:avLst/>
          </a:prstGeom>
          <a:noFill/>
        </p:spPr>
        <p:txBody>
          <a:bodyPr wrap="none" rtlCol="0">
            <a:spAutoFit/>
          </a:bodyPr>
          <a:lstStyle/>
          <a:p>
            <a:r>
              <a:rPr lang="en-US" dirty="0" smtClean="0"/>
              <a:t>LD</a:t>
            </a:r>
            <a:endParaRPr lang="en-US" dirty="0"/>
          </a:p>
        </p:txBody>
      </p:sp>
      <p:sp>
        <p:nvSpPr>
          <p:cNvPr id="9" name="TextBox 8"/>
          <p:cNvSpPr txBox="1"/>
          <p:nvPr/>
        </p:nvSpPr>
        <p:spPr>
          <a:xfrm>
            <a:off x="8749747" y="4876585"/>
            <a:ext cx="479618" cy="369332"/>
          </a:xfrm>
          <a:prstGeom prst="rect">
            <a:avLst/>
          </a:prstGeom>
          <a:noFill/>
        </p:spPr>
        <p:txBody>
          <a:bodyPr wrap="none" rtlCol="0">
            <a:spAutoFit/>
          </a:bodyPr>
          <a:lstStyle/>
          <a:p>
            <a:r>
              <a:rPr lang="en-US" dirty="0" smtClean="0"/>
              <a:t>LD</a:t>
            </a:r>
            <a:endParaRPr lang="en-US" dirty="0"/>
          </a:p>
        </p:txBody>
      </p:sp>
      <p:pic>
        <p:nvPicPr>
          <p:cNvPr id="3" name="Picture 2"/>
          <p:cNvPicPr>
            <a:picLocks noChangeAspect="1"/>
          </p:cNvPicPr>
          <p:nvPr/>
        </p:nvPicPr>
        <p:blipFill>
          <a:blip r:embed="rId4"/>
          <a:stretch>
            <a:fillRect/>
          </a:stretch>
        </p:blipFill>
        <p:spPr>
          <a:xfrm>
            <a:off x="4610646" y="5075996"/>
            <a:ext cx="3730970" cy="1571173"/>
          </a:xfrm>
          <a:prstGeom prst="rect">
            <a:avLst/>
          </a:prstGeom>
        </p:spPr>
      </p:pic>
    </p:spTree>
    <p:extLst>
      <p:ext uri="{BB962C8B-B14F-4D97-AF65-F5344CB8AC3E}">
        <p14:creationId xmlns:p14="http://schemas.microsoft.com/office/powerpoint/2010/main" val="13853586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Arial" panose="020B0604020202020204" pitchFamily="34" charset="0"/>
                <a:cs typeface="Arial" panose="020B0604020202020204" pitchFamily="34" charset="0"/>
              </a:rPr>
              <a:t>Population recovery</a:t>
            </a:r>
            <a:endParaRPr lang="en-US" sz="3200" dirty="0">
              <a:latin typeface="Arial" panose="020B0604020202020204" pitchFamily="34" charset="0"/>
              <a:cs typeface="Arial" panose="020B0604020202020204" pitchFamily="34" charset="0"/>
            </a:endParaRPr>
          </a:p>
        </p:txBody>
      </p:sp>
      <p:sp>
        <p:nvSpPr>
          <p:cNvPr id="4" name="TextBox 3"/>
          <p:cNvSpPr txBox="1"/>
          <p:nvPr/>
        </p:nvSpPr>
        <p:spPr>
          <a:xfrm>
            <a:off x="494765" y="1859531"/>
            <a:ext cx="5276849" cy="2616101"/>
          </a:xfrm>
          <a:prstGeom prst="rect">
            <a:avLst/>
          </a:prstGeom>
          <a:noFill/>
        </p:spPr>
        <p:txBody>
          <a:bodyPr wrap="square" rtlCol="0">
            <a:spAutoFit/>
          </a:bodyPr>
          <a:lstStyle/>
          <a:p>
            <a:pPr algn="ctr"/>
            <a:r>
              <a:rPr lang="en-US" sz="2000" dirty="0" smtClean="0"/>
              <a:t>Motivation</a:t>
            </a:r>
          </a:p>
          <a:p>
            <a:pPr algn="ctr"/>
            <a:endParaRPr lang="en-US" dirty="0" smtClean="0"/>
          </a:p>
          <a:p>
            <a:pPr marL="342900" indent="-342900">
              <a:buFont typeface="Arial" panose="020B0604020202020204" pitchFamily="34" charset="0"/>
              <a:buChar char="•"/>
            </a:pPr>
            <a:r>
              <a:rPr lang="en-US" dirty="0"/>
              <a:t>PWS experienced a decline in population size. </a:t>
            </a:r>
          </a:p>
          <a:p>
            <a:endParaRPr lang="en-US"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latin typeface="Arial" panose="020B0604020202020204" pitchFamily="34" charset="0"/>
                <a:cs typeface="Arial" panose="020B0604020202020204" pitchFamily="34" charset="0"/>
              </a:rPr>
              <a:t>Rapid </a:t>
            </a:r>
            <a:r>
              <a:rPr lang="en-US" dirty="0">
                <a:latin typeface="Arial" panose="020B0604020202020204" pitchFamily="34" charset="0"/>
                <a:cs typeface="Arial" panose="020B0604020202020204" pitchFamily="34" charset="0"/>
              </a:rPr>
              <a:t>adaptation to pollutants can favor </a:t>
            </a:r>
            <a:r>
              <a:rPr lang="en-US" dirty="0" smtClean="0">
                <a:latin typeface="Arial" panose="020B0604020202020204" pitchFamily="34" charset="0"/>
                <a:cs typeface="Arial" panose="020B0604020202020204" pitchFamily="34" charset="0"/>
              </a:rPr>
              <a:t>genetic variation </a:t>
            </a:r>
            <a:r>
              <a:rPr lang="en-US" dirty="0">
                <a:latin typeface="Arial" panose="020B0604020202020204" pitchFamily="34" charset="0"/>
                <a:cs typeface="Arial" panose="020B0604020202020204" pitchFamily="34" charset="0"/>
              </a:rPr>
              <a:t>that </a:t>
            </a:r>
            <a:r>
              <a:rPr lang="en-US" dirty="0" smtClean="0">
                <a:latin typeface="Arial" panose="020B0604020202020204" pitchFamily="34" charset="0"/>
                <a:cs typeface="Arial" panose="020B0604020202020204" pitchFamily="34" charset="0"/>
              </a:rPr>
              <a:t>impairs </a:t>
            </a:r>
            <a:r>
              <a:rPr lang="en-US" dirty="0">
                <a:latin typeface="Arial" panose="020B0604020202020204" pitchFamily="34" charset="0"/>
                <a:cs typeface="Arial" panose="020B0604020202020204" pitchFamily="34" charset="0"/>
              </a:rPr>
              <a:t>the function of signaling pathways important for healthy immune </a:t>
            </a:r>
            <a:r>
              <a:rPr lang="en-US" dirty="0" smtClean="0">
                <a:latin typeface="Arial" panose="020B0604020202020204" pitchFamily="34" charset="0"/>
                <a:cs typeface="Arial" panose="020B0604020202020204" pitchFamily="34" charset="0"/>
              </a:rPr>
              <a:t>systems.</a:t>
            </a:r>
            <a:endParaRPr lang="en-US" dirty="0" smtClean="0"/>
          </a:p>
          <a:p>
            <a:pPr marL="342900" indent="-342900">
              <a:buFont typeface="+mj-lt"/>
              <a:buAutoNum type="arabicPeriod"/>
            </a:pPr>
            <a:endParaRPr lang="en-US" dirty="0"/>
          </a:p>
        </p:txBody>
      </p:sp>
      <p:sp>
        <p:nvSpPr>
          <p:cNvPr id="6" name="TextBox 5"/>
          <p:cNvSpPr txBox="1"/>
          <p:nvPr/>
        </p:nvSpPr>
        <p:spPr>
          <a:xfrm>
            <a:off x="6419315" y="1859531"/>
            <a:ext cx="5276849" cy="4001095"/>
          </a:xfrm>
          <a:prstGeom prst="rect">
            <a:avLst/>
          </a:prstGeom>
          <a:noFill/>
        </p:spPr>
        <p:txBody>
          <a:bodyPr wrap="square" rtlCol="0">
            <a:spAutoFit/>
          </a:bodyPr>
          <a:lstStyle/>
          <a:p>
            <a:pPr algn="ctr"/>
            <a:r>
              <a:rPr lang="en-US" sz="2000" dirty="0" smtClean="0"/>
              <a:t>Hypotheses</a:t>
            </a:r>
          </a:p>
          <a:p>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latin typeface="Arial" panose="020B0604020202020204" pitchFamily="34" charset="0"/>
                <a:cs typeface="Arial" panose="020B0604020202020204" pitchFamily="34" charset="0"/>
              </a:rPr>
              <a:t>Genetic variation was favored that </a:t>
            </a:r>
            <a:r>
              <a:rPr lang="en-US" dirty="0">
                <a:latin typeface="Arial" panose="020B0604020202020204" pitchFamily="34" charset="0"/>
                <a:cs typeface="Arial" panose="020B0604020202020204" pitchFamily="34" charset="0"/>
              </a:rPr>
              <a:t>conferred resistance to </a:t>
            </a:r>
            <a:r>
              <a:rPr lang="en-US" dirty="0" smtClean="0">
                <a:latin typeface="Arial" panose="020B0604020202020204" pitchFamily="34" charset="0"/>
                <a:cs typeface="Arial" panose="020B0604020202020204" pitchFamily="34" charset="0"/>
              </a:rPr>
              <a:t>oil exposure immediately after the spill. The same variation is now deleterious because it affects proper immune function.</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t>PWS may show a higher frequency of deleterious alleles </a:t>
            </a:r>
            <a:r>
              <a:rPr lang="en-US" dirty="0" smtClean="0"/>
              <a:t>post-spill.</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latin typeface="Arial" panose="020B0604020202020204" pitchFamily="34" charset="0"/>
                <a:cs typeface="Arial" panose="020B0604020202020204" pitchFamily="34" charset="0"/>
              </a:rPr>
              <a:t>PWS may show genetic signatures of fluctuating selection pressures.</a:t>
            </a: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6271582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5293" y="1437413"/>
            <a:ext cx="3152861" cy="1804406"/>
          </a:xfrm>
          <a:prstGeom prst="rect">
            <a:avLst/>
          </a:prstGeom>
        </p:spPr>
      </p:pic>
      <p:cxnSp>
        <p:nvCxnSpPr>
          <p:cNvPr id="3" name="Straight Arrow Connector 2"/>
          <p:cNvCxnSpPr/>
          <p:nvPr/>
        </p:nvCxnSpPr>
        <p:spPr>
          <a:xfrm flipV="1">
            <a:off x="1155357" y="3700585"/>
            <a:ext cx="9982035" cy="644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p:nvPr>
        </p:nvSpPr>
        <p:spPr>
          <a:xfrm>
            <a:off x="715185" y="-70626"/>
            <a:ext cx="10515600" cy="1325563"/>
          </a:xfrm>
        </p:spPr>
        <p:txBody>
          <a:bodyPr>
            <a:normAutofit/>
          </a:bodyPr>
          <a:lstStyle/>
          <a:p>
            <a:pPr algn="ctr"/>
            <a:r>
              <a:rPr lang="en-US" sz="3200" dirty="0" smtClean="0">
                <a:latin typeface="Arial" panose="020B0604020202020204" pitchFamily="34" charset="0"/>
                <a:cs typeface="Arial" panose="020B0604020202020204" pitchFamily="34" charset="0"/>
              </a:rPr>
              <a:t>Pacific herring and humans</a:t>
            </a:r>
            <a:endParaRPr lang="en-US" sz="3200" dirty="0">
              <a:latin typeface="Arial" panose="020B0604020202020204" pitchFamily="34" charset="0"/>
              <a:cs typeface="Arial" panose="020B0604020202020204" pitchFamily="34" charset="0"/>
            </a:endParaRPr>
          </a:p>
        </p:txBody>
      </p:sp>
      <p:sp>
        <p:nvSpPr>
          <p:cNvPr id="7" name="TextBox 6"/>
          <p:cNvSpPr txBox="1"/>
          <p:nvPr/>
        </p:nvSpPr>
        <p:spPr>
          <a:xfrm>
            <a:off x="2774096" y="4174307"/>
            <a:ext cx="2421925" cy="830997"/>
          </a:xfrm>
          <a:prstGeom prst="rect">
            <a:avLst/>
          </a:prstGeom>
          <a:noFill/>
        </p:spPr>
        <p:txBody>
          <a:bodyPr wrap="square" rtlCol="0">
            <a:spAutoFit/>
          </a:bodyPr>
          <a:lstStyle/>
          <a:p>
            <a:pPr algn="ctr"/>
            <a:r>
              <a:rPr lang="en-US" sz="1600" b="1" dirty="0" smtClean="0">
                <a:latin typeface="Arial" panose="020B0604020202020204" pitchFamily="34" charset="0"/>
                <a:cs typeface="Arial" panose="020B0604020202020204" pitchFamily="34" charset="0"/>
              </a:rPr>
              <a:t>1882</a:t>
            </a:r>
          </a:p>
          <a:p>
            <a:pPr algn="ctr"/>
            <a:r>
              <a:rPr lang="en-US" sz="1600" dirty="0" smtClean="0">
                <a:latin typeface="Arial" panose="020B0604020202020204" pitchFamily="34" charset="0"/>
                <a:cs typeface="Arial" panose="020B0604020202020204" pitchFamily="34" charset="0"/>
              </a:rPr>
              <a:t>First commercial fisheries in Alaska</a:t>
            </a:r>
            <a:endParaRPr lang="en-US" sz="16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324" y="3952186"/>
            <a:ext cx="2795363" cy="2176598"/>
          </a:xfrm>
          <a:prstGeom prst="rect">
            <a:avLst/>
          </a:prstGeom>
        </p:spPr>
      </p:pic>
      <p:cxnSp>
        <p:nvCxnSpPr>
          <p:cNvPr id="10" name="Straight Connector 9"/>
          <p:cNvCxnSpPr/>
          <p:nvPr/>
        </p:nvCxnSpPr>
        <p:spPr>
          <a:xfrm flipV="1">
            <a:off x="3979545" y="3693513"/>
            <a:ext cx="0" cy="5032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155357" y="3591560"/>
            <a:ext cx="9527883" cy="93910"/>
          </a:xfrm>
          <a:prstGeom prst="rect">
            <a:avLst/>
          </a:prstGeom>
          <a:solidFill>
            <a:srgbClr val="AB604E"/>
          </a:solidFill>
          <a:ln>
            <a:solidFill>
              <a:srgbClr val="AB60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71949" y="3334971"/>
            <a:ext cx="3429001" cy="261610"/>
          </a:xfrm>
          <a:prstGeom prst="rect">
            <a:avLst/>
          </a:prstGeom>
          <a:noFill/>
        </p:spPr>
        <p:txBody>
          <a:bodyPr wrap="square" rtlCol="0">
            <a:spAutoFit/>
          </a:bodyPr>
          <a:lstStyle/>
          <a:p>
            <a:r>
              <a:rPr lang="en-US" sz="1100" dirty="0" smtClean="0">
                <a:solidFill>
                  <a:srgbClr val="AB604E"/>
                </a:solidFill>
                <a:latin typeface="Arial" panose="020B0604020202020204" pitchFamily="34" charset="0"/>
                <a:cs typeface="Arial" panose="020B0604020202020204" pitchFamily="34" charset="0"/>
              </a:rPr>
              <a:t>Harvested by coastal indigenous communities</a:t>
            </a:r>
            <a:endParaRPr lang="en-US" sz="1100" dirty="0">
              <a:solidFill>
                <a:srgbClr val="AB604E"/>
              </a:solidFill>
              <a:latin typeface="Arial" panose="020B0604020202020204" pitchFamily="34" charset="0"/>
              <a:cs typeface="Arial" panose="020B0604020202020204" pitchFamily="34" charset="0"/>
            </a:endParaRPr>
          </a:p>
        </p:txBody>
      </p:sp>
      <p:sp>
        <p:nvSpPr>
          <p:cNvPr id="14" name="Rectangle 13"/>
          <p:cNvSpPr/>
          <p:nvPr/>
        </p:nvSpPr>
        <p:spPr>
          <a:xfrm>
            <a:off x="4000612" y="3724780"/>
            <a:ext cx="1997458" cy="100552"/>
          </a:xfrm>
          <a:prstGeom prst="rect">
            <a:avLst/>
          </a:prstGeom>
          <a:solidFill>
            <a:srgbClr val="969D9B"/>
          </a:solidFill>
          <a:ln>
            <a:solidFill>
              <a:srgbClr val="969D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959337" y="3786486"/>
            <a:ext cx="3429001" cy="430887"/>
          </a:xfrm>
          <a:prstGeom prst="rect">
            <a:avLst/>
          </a:prstGeom>
          <a:noFill/>
        </p:spPr>
        <p:txBody>
          <a:bodyPr wrap="square" rtlCol="0">
            <a:spAutoFit/>
          </a:bodyPr>
          <a:lstStyle/>
          <a:p>
            <a:r>
              <a:rPr lang="en-US" sz="1100" dirty="0" smtClean="0">
                <a:solidFill>
                  <a:srgbClr val="969D9B"/>
                </a:solidFill>
                <a:latin typeface="Arial" panose="020B0604020202020204" pitchFamily="34" charset="0"/>
                <a:cs typeface="Arial" panose="020B0604020202020204" pitchFamily="34" charset="0"/>
              </a:rPr>
              <a:t>Main export: </a:t>
            </a:r>
          </a:p>
          <a:p>
            <a:r>
              <a:rPr lang="en-US" sz="1100" dirty="0" smtClean="0">
                <a:solidFill>
                  <a:srgbClr val="969D9B"/>
                </a:solidFill>
                <a:latin typeface="Arial" panose="020B0604020202020204" pitchFamily="34" charset="0"/>
                <a:cs typeface="Arial" panose="020B0604020202020204" pitchFamily="34" charset="0"/>
              </a:rPr>
              <a:t>dry-salted </a:t>
            </a:r>
            <a:endParaRPr lang="en-US" sz="1100" dirty="0">
              <a:solidFill>
                <a:srgbClr val="969D9B"/>
              </a:solidFill>
              <a:latin typeface="Arial" panose="020B0604020202020204" pitchFamily="34" charset="0"/>
              <a:cs typeface="Arial" panose="020B0604020202020204" pitchFamily="34" charset="0"/>
            </a:endParaRPr>
          </a:p>
        </p:txBody>
      </p:sp>
      <p:sp>
        <p:nvSpPr>
          <p:cNvPr id="16" name="TextBox 15"/>
          <p:cNvSpPr txBox="1"/>
          <p:nvPr/>
        </p:nvSpPr>
        <p:spPr>
          <a:xfrm>
            <a:off x="4792188" y="4181917"/>
            <a:ext cx="2421925" cy="338554"/>
          </a:xfrm>
          <a:prstGeom prst="rect">
            <a:avLst/>
          </a:prstGeom>
          <a:noFill/>
        </p:spPr>
        <p:txBody>
          <a:bodyPr wrap="square" rtlCol="0">
            <a:spAutoFit/>
          </a:bodyPr>
          <a:lstStyle/>
          <a:p>
            <a:pPr algn="ctr"/>
            <a:r>
              <a:rPr lang="en-US" sz="1600" b="1" dirty="0" smtClean="0">
                <a:latin typeface="Arial" panose="020B0604020202020204" pitchFamily="34" charset="0"/>
                <a:cs typeface="Arial" panose="020B0604020202020204" pitchFamily="34" charset="0"/>
              </a:rPr>
              <a:t>1930s</a:t>
            </a:r>
          </a:p>
        </p:txBody>
      </p:sp>
      <p:sp>
        <p:nvSpPr>
          <p:cNvPr id="20" name="Rectangle 19"/>
          <p:cNvSpPr/>
          <p:nvPr/>
        </p:nvSpPr>
        <p:spPr>
          <a:xfrm>
            <a:off x="6011563" y="3595805"/>
            <a:ext cx="1034398" cy="88889"/>
          </a:xfrm>
          <a:prstGeom prst="rect">
            <a:avLst/>
          </a:prstGeom>
          <a:solidFill>
            <a:srgbClr val="AB604E"/>
          </a:solidFill>
          <a:ln>
            <a:solidFill>
              <a:srgbClr val="AB60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018705" y="3724779"/>
            <a:ext cx="1636855" cy="100553"/>
          </a:xfrm>
          <a:prstGeom prst="rect">
            <a:avLst/>
          </a:prstGeom>
          <a:solidFill>
            <a:srgbClr val="969D9B"/>
          </a:solidFill>
          <a:ln>
            <a:solidFill>
              <a:srgbClr val="969D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962190" y="3786486"/>
            <a:ext cx="3429001" cy="430887"/>
          </a:xfrm>
          <a:prstGeom prst="rect">
            <a:avLst/>
          </a:prstGeom>
          <a:noFill/>
        </p:spPr>
        <p:txBody>
          <a:bodyPr wrap="square" rtlCol="0">
            <a:spAutoFit/>
          </a:bodyPr>
          <a:lstStyle/>
          <a:p>
            <a:r>
              <a:rPr lang="en-US" sz="1100" dirty="0" smtClean="0">
                <a:solidFill>
                  <a:srgbClr val="969D9B"/>
                </a:solidFill>
                <a:latin typeface="Arial" panose="020B0604020202020204" pitchFamily="34" charset="0"/>
                <a:cs typeface="Arial" panose="020B0604020202020204" pitchFamily="34" charset="0"/>
              </a:rPr>
              <a:t>Main export: </a:t>
            </a:r>
          </a:p>
          <a:p>
            <a:r>
              <a:rPr lang="en-US" sz="1100" dirty="0" smtClean="0">
                <a:solidFill>
                  <a:srgbClr val="969D9B"/>
                </a:solidFill>
                <a:latin typeface="Arial" panose="020B0604020202020204" pitchFamily="34" charset="0"/>
                <a:cs typeface="Arial" panose="020B0604020202020204" pitchFamily="34" charset="0"/>
              </a:rPr>
              <a:t>meal and oil</a:t>
            </a:r>
            <a:endParaRPr lang="en-US" sz="1100" dirty="0">
              <a:solidFill>
                <a:srgbClr val="969D9B"/>
              </a:solidFill>
              <a:latin typeface="Arial" panose="020B0604020202020204" pitchFamily="34" charset="0"/>
              <a:cs typeface="Arial" panose="020B0604020202020204" pitchFamily="34" charset="0"/>
            </a:endParaRPr>
          </a:p>
        </p:txBody>
      </p:sp>
      <p:sp>
        <p:nvSpPr>
          <p:cNvPr id="24" name="TextBox 23"/>
          <p:cNvSpPr txBox="1"/>
          <p:nvPr/>
        </p:nvSpPr>
        <p:spPr>
          <a:xfrm>
            <a:off x="6465230" y="4172204"/>
            <a:ext cx="2421925" cy="338554"/>
          </a:xfrm>
          <a:prstGeom prst="rect">
            <a:avLst/>
          </a:prstGeom>
          <a:noFill/>
        </p:spPr>
        <p:txBody>
          <a:bodyPr wrap="square" rtlCol="0">
            <a:spAutoFit/>
          </a:bodyPr>
          <a:lstStyle/>
          <a:p>
            <a:pPr algn="ctr"/>
            <a:r>
              <a:rPr lang="en-US" sz="1600" b="1" dirty="0" smtClean="0">
                <a:latin typeface="Arial" panose="020B0604020202020204" pitchFamily="34" charset="0"/>
                <a:cs typeface="Arial" panose="020B0604020202020204" pitchFamily="34" charset="0"/>
              </a:rPr>
              <a:t>1960s</a:t>
            </a:r>
          </a:p>
        </p:txBody>
      </p:sp>
      <p:sp>
        <p:nvSpPr>
          <p:cNvPr id="26" name="Rectangle 25"/>
          <p:cNvSpPr/>
          <p:nvPr/>
        </p:nvSpPr>
        <p:spPr>
          <a:xfrm>
            <a:off x="7697148" y="3727079"/>
            <a:ext cx="2986092" cy="100553"/>
          </a:xfrm>
          <a:prstGeom prst="rect">
            <a:avLst/>
          </a:prstGeom>
          <a:solidFill>
            <a:srgbClr val="969D9B"/>
          </a:solidFill>
          <a:ln>
            <a:solidFill>
              <a:srgbClr val="969D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650793" y="3784976"/>
            <a:ext cx="3429001" cy="430887"/>
          </a:xfrm>
          <a:prstGeom prst="rect">
            <a:avLst/>
          </a:prstGeom>
          <a:noFill/>
        </p:spPr>
        <p:txBody>
          <a:bodyPr wrap="square" rtlCol="0">
            <a:spAutoFit/>
          </a:bodyPr>
          <a:lstStyle/>
          <a:p>
            <a:r>
              <a:rPr lang="en-US" sz="1100" dirty="0" smtClean="0">
                <a:solidFill>
                  <a:srgbClr val="969D9B"/>
                </a:solidFill>
                <a:latin typeface="Arial" panose="020B0604020202020204" pitchFamily="34" charset="0"/>
                <a:cs typeface="Arial" panose="020B0604020202020204" pitchFamily="34" charset="0"/>
              </a:rPr>
              <a:t>Main export: </a:t>
            </a:r>
          </a:p>
          <a:p>
            <a:r>
              <a:rPr lang="en-US" sz="1100" dirty="0" smtClean="0">
                <a:solidFill>
                  <a:srgbClr val="969D9B"/>
                </a:solidFill>
                <a:latin typeface="Arial" panose="020B0604020202020204" pitchFamily="34" charset="0"/>
                <a:cs typeface="Arial" panose="020B0604020202020204" pitchFamily="34" charset="0"/>
              </a:rPr>
              <a:t>roe/spawn on kelp and bait</a:t>
            </a:r>
            <a:endParaRPr lang="en-US" sz="1100" dirty="0">
              <a:solidFill>
                <a:srgbClr val="969D9B"/>
              </a:solidFill>
              <a:latin typeface="Arial" panose="020B0604020202020204" pitchFamily="34" charset="0"/>
              <a:cs typeface="Arial" panose="020B0604020202020204" pitchFamily="34" charset="0"/>
            </a:endParaRPr>
          </a:p>
        </p:txBody>
      </p:sp>
      <p:cxnSp>
        <p:nvCxnSpPr>
          <p:cNvPr id="31" name="Straight Connector 30"/>
          <p:cNvCxnSpPr/>
          <p:nvPr/>
        </p:nvCxnSpPr>
        <p:spPr>
          <a:xfrm flipV="1">
            <a:off x="6011563" y="3700585"/>
            <a:ext cx="0" cy="5032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7676192" y="3693513"/>
            <a:ext cx="0" cy="5032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472277" y="4168648"/>
            <a:ext cx="2421925" cy="338554"/>
          </a:xfrm>
          <a:prstGeom prst="rect">
            <a:avLst/>
          </a:prstGeom>
          <a:noFill/>
        </p:spPr>
        <p:txBody>
          <a:bodyPr wrap="square" rtlCol="0">
            <a:spAutoFit/>
          </a:bodyPr>
          <a:lstStyle/>
          <a:p>
            <a:pPr algn="ctr"/>
            <a:r>
              <a:rPr lang="en-US" sz="1600" b="1" dirty="0" smtClean="0">
                <a:latin typeface="Arial" panose="020B0604020202020204" pitchFamily="34" charset="0"/>
                <a:cs typeface="Arial" panose="020B0604020202020204" pitchFamily="34" charset="0"/>
              </a:rPr>
              <a:t>Present</a:t>
            </a:r>
          </a:p>
        </p:txBody>
      </p:sp>
      <p:cxnSp>
        <p:nvCxnSpPr>
          <p:cNvPr id="34" name="Straight Connector 33"/>
          <p:cNvCxnSpPr/>
          <p:nvPr/>
        </p:nvCxnSpPr>
        <p:spPr>
          <a:xfrm flipV="1">
            <a:off x="10683240" y="3705519"/>
            <a:ext cx="0" cy="4397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5050" y="4764881"/>
            <a:ext cx="3334310" cy="1719254"/>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0727" y="1321283"/>
            <a:ext cx="3579067" cy="2013225"/>
          </a:xfrm>
          <a:prstGeom prst="rect">
            <a:avLst/>
          </a:prstGeom>
        </p:spPr>
      </p:pic>
    </p:spTree>
    <p:extLst>
      <p:ext uri="{BB962C8B-B14F-4D97-AF65-F5344CB8AC3E}">
        <p14:creationId xmlns:p14="http://schemas.microsoft.com/office/powerpoint/2010/main" val="26381059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4427"/>
            <a:ext cx="10515600" cy="4521706"/>
          </a:xfrm>
        </p:spPr>
        <p:txBody>
          <a:bodyPr>
            <a:normAutofit/>
          </a:bodyPr>
          <a:lstStyle/>
          <a:p>
            <a:r>
              <a:rPr lang="en-US" sz="2400" dirty="0" smtClean="0">
                <a:latin typeface="Arial" panose="020B0604020202020204" pitchFamily="34" charset="0"/>
                <a:cs typeface="Arial" panose="020B0604020202020204" pitchFamily="34" charset="0"/>
              </a:rPr>
              <a:t>The Prince William Sound population shows a decline in effective population size between 1991 and 2017. </a:t>
            </a:r>
          </a:p>
          <a:p>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Loss-of-function mutations are not more common in Prince William Sound after the oil spill, suggesting that lack of population recovery is not driven by an overall increase in mutation load. </a:t>
            </a:r>
          </a:p>
          <a:p>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Temporal changes in allele frequency are consistent with fluctuating selection pressures in Prince William Sound. </a:t>
            </a:r>
          </a:p>
          <a:p>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pPr algn="ctr"/>
            <a:r>
              <a:rPr lang="en-US" dirty="0" smtClean="0">
                <a:latin typeface="Arial" panose="020B0604020202020204" pitchFamily="34" charset="0"/>
                <a:cs typeface="Arial" panose="020B0604020202020204" pitchFamily="34" charset="0"/>
              </a:rPr>
              <a:t>Takeaways</a:t>
            </a:r>
            <a:endParaRPr lang="en-US"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723511" y="278055"/>
            <a:ext cx="3828684" cy="1649172"/>
          </a:xfrm>
          <a:prstGeom prst="rect">
            <a:avLst/>
          </a:prstGeom>
        </p:spPr>
      </p:pic>
    </p:spTree>
    <p:extLst>
      <p:ext uri="{BB962C8B-B14F-4D97-AF65-F5344CB8AC3E}">
        <p14:creationId xmlns:p14="http://schemas.microsoft.com/office/powerpoint/2010/main" val="37612234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rial" panose="020B0604020202020204" pitchFamily="34" charset="0"/>
                <a:cs typeface="Arial" panose="020B0604020202020204" pitchFamily="34" charset="0"/>
              </a:rPr>
              <a:t>Outline</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2196014"/>
            <a:ext cx="10515600" cy="4351338"/>
          </a:xfrm>
        </p:spPr>
        <p:txBody>
          <a:bodyPr/>
          <a:lstStyle/>
          <a:p>
            <a:pPr lvl="1"/>
            <a:r>
              <a:rPr lang="en-US" sz="2800" dirty="0" smtClean="0">
                <a:solidFill>
                  <a:schemeClr val="bg1">
                    <a:lumMod val="85000"/>
                  </a:schemeClr>
                </a:solidFill>
                <a:latin typeface="Arial" panose="020B0604020202020204" pitchFamily="34" charset="0"/>
                <a:cs typeface="Arial" panose="020B0604020202020204" pitchFamily="34" charset="0"/>
              </a:rPr>
              <a:t>Genetic variation underlying pollution resistance and susceptibility to disease.</a:t>
            </a:r>
          </a:p>
          <a:p>
            <a:pPr marL="457200" lvl="1" indent="0">
              <a:buNone/>
            </a:pPr>
            <a:endParaRPr lang="en-US" sz="2800" dirty="0" smtClean="0">
              <a:latin typeface="Arial" panose="020B0604020202020204" pitchFamily="34" charset="0"/>
              <a:cs typeface="Arial" panose="020B0604020202020204" pitchFamily="34" charset="0"/>
            </a:endParaRPr>
          </a:p>
          <a:p>
            <a:pPr lvl="1"/>
            <a:r>
              <a:rPr lang="en-US" sz="2800" dirty="0" smtClean="0">
                <a:latin typeface="Arial" panose="020B0604020202020204" pitchFamily="34" charset="0"/>
                <a:cs typeface="Arial" panose="020B0604020202020204" pitchFamily="34" charset="0"/>
              </a:rPr>
              <a:t>Inversions underlying local adaptation.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654063" y="294179"/>
            <a:ext cx="3828684" cy="1649172"/>
          </a:xfrm>
          <a:prstGeom prst="rect">
            <a:avLst/>
          </a:prstGeom>
        </p:spPr>
      </p:pic>
    </p:spTree>
    <p:extLst>
      <p:ext uri="{BB962C8B-B14F-4D97-AF65-F5344CB8AC3E}">
        <p14:creationId xmlns:p14="http://schemas.microsoft.com/office/powerpoint/2010/main" val="12646846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2438"/>
            <a:ext cx="10515600" cy="1325563"/>
          </a:xfrm>
        </p:spPr>
        <p:txBody>
          <a:bodyPr>
            <a:normAutofit fontScale="90000"/>
          </a:bodyPr>
          <a:lstStyle/>
          <a:p>
            <a:pPr algn="ctr">
              <a:lnSpc>
                <a:spcPct val="100000"/>
              </a:lnSpc>
            </a:pPr>
            <a:r>
              <a:rPr lang="en-US" sz="3200" dirty="0" smtClean="0">
                <a:latin typeface="Arial" panose="020B0604020202020204" pitchFamily="34" charset="0"/>
                <a:cs typeface="Arial" panose="020B0604020202020204" pitchFamily="34" charset="0"/>
              </a:rPr>
              <a:t>Temporal shifts in allele frequency between 1991 and 1996</a:t>
            </a:r>
            <a:br>
              <a:rPr lang="en-US" sz="3200" dirty="0" smtClean="0">
                <a:latin typeface="Arial" panose="020B0604020202020204" pitchFamily="34" charset="0"/>
                <a:cs typeface="Arial" panose="020B0604020202020204" pitchFamily="34" charset="0"/>
              </a:rPr>
            </a:br>
            <a:r>
              <a:rPr lang="en-US" sz="3200" dirty="0" smtClean="0">
                <a:latin typeface="Arial" panose="020B0604020202020204" pitchFamily="34" charset="0"/>
                <a:cs typeface="Arial" panose="020B0604020202020204" pitchFamily="34" charset="0"/>
              </a:rPr>
              <a:t>Prince William Sound </a:t>
            </a:r>
            <a:br>
              <a:rPr lang="en-US" sz="3200" dirty="0" smtClean="0">
                <a:latin typeface="Arial" panose="020B0604020202020204" pitchFamily="34" charset="0"/>
                <a:cs typeface="Arial" panose="020B0604020202020204" pitchFamily="34" charset="0"/>
              </a:rPr>
            </a:br>
            <a:endParaRPr lang="en-US" sz="2000" dirty="0">
              <a:ln w="3175">
                <a:solidFill>
                  <a:schemeClr val="tx1"/>
                </a:solidFill>
              </a:ln>
              <a:solidFill>
                <a:srgbClr val="0072B2"/>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809" y="1595094"/>
            <a:ext cx="9002381" cy="4925112"/>
          </a:xfrm>
          <a:prstGeom prst="rect">
            <a:avLst/>
          </a:prstGeom>
        </p:spPr>
      </p:pic>
      <p:sp>
        <p:nvSpPr>
          <p:cNvPr id="4" name="Rectangle 3"/>
          <p:cNvSpPr/>
          <p:nvPr/>
        </p:nvSpPr>
        <p:spPr>
          <a:xfrm>
            <a:off x="9793123" y="5347454"/>
            <a:ext cx="160813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1MB windows</a:t>
            </a:r>
            <a:endParaRPr lang="en-US" dirty="0"/>
          </a:p>
        </p:txBody>
      </p:sp>
      <p:cxnSp>
        <p:nvCxnSpPr>
          <p:cNvPr id="6" name="Straight Arrow Connector 5"/>
          <p:cNvCxnSpPr/>
          <p:nvPr/>
        </p:nvCxnSpPr>
        <p:spPr>
          <a:xfrm flipH="1">
            <a:off x="8343053" y="1595094"/>
            <a:ext cx="330200" cy="5418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4685453" y="3214115"/>
            <a:ext cx="330200" cy="5418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8477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a:srcRect l="11829" b="5534"/>
          <a:stretch/>
        </p:blipFill>
        <p:spPr>
          <a:xfrm>
            <a:off x="6201107" y="1167273"/>
            <a:ext cx="5414085" cy="4760566"/>
          </a:xfrm>
          <a:prstGeom prst="rect">
            <a:avLst/>
          </a:prstGeom>
        </p:spPr>
      </p:pic>
      <p:sp>
        <p:nvSpPr>
          <p:cNvPr id="2" name="Title 1"/>
          <p:cNvSpPr>
            <a:spLocks noGrp="1"/>
          </p:cNvSpPr>
          <p:nvPr>
            <p:ph type="title"/>
          </p:nvPr>
        </p:nvSpPr>
        <p:spPr>
          <a:xfrm>
            <a:off x="838200" y="122060"/>
            <a:ext cx="10515600" cy="1325563"/>
          </a:xfrm>
        </p:spPr>
        <p:txBody>
          <a:bodyPr>
            <a:normAutofit/>
          </a:bodyPr>
          <a:lstStyle/>
          <a:p>
            <a:pPr algn="ctr"/>
            <a:r>
              <a:rPr lang="en-US" sz="3200" dirty="0" err="1" smtClean="0">
                <a:latin typeface="Arial" panose="020B0604020202020204" pitchFamily="34" charset="0"/>
                <a:cs typeface="Arial" panose="020B0604020202020204" pitchFamily="34" charset="0"/>
              </a:rPr>
              <a:t>Fst</a:t>
            </a:r>
            <a:r>
              <a:rPr lang="en-US" sz="3200" dirty="0" smtClean="0">
                <a:latin typeface="Arial" panose="020B0604020202020204" pitchFamily="34" charset="0"/>
                <a:cs typeface="Arial" panose="020B0604020202020204" pitchFamily="34" charset="0"/>
              </a:rPr>
              <a:t>: 2017 comparisons</a:t>
            </a:r>
            <a:endParaRPr lang="en-US" sz="3200" dirty="0">
              <a:latin typeface="Arial" panose="020B0604020202020204" pitchFamily="34" charset="0"/>
              <a:cs typeface="Arial" panose="020B0604020202020204" pitchFamily="34" charset="0"/>
            </a:endParaRPr>
          </a:p>
        </p:txBody>
      </p:sp>
      <p:sp>
        <p:nvSpPr>
          <p:cNvPr id="7" name="Rectangle 6"/>
          <p:cNvSpPr/>
          <p:nvPr/>
        </p:nvSpPr>
        <p:spPr>
          <a:xfrm>
            <a:off x="5633845" y="1285606"/>
            <a:ext cx="628814" cy="43994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538567" y="1500713"/>
            <a:ext cx="620574" cy="369332"/>
          </a:xfrm>
          <a:prstGeom prst="rect">
            <a:avLst/>
          </a:prstGeom>
          <a:noFill/>
          <a:ln w="76200">
            <a:solidFill>
              <a:srgbClr val="E69F00"/>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CA</a:t>
            </a:r>
            <a:endParaRPr lang="en-US" dirty="0">
              <a:latin typeface="Calibri" panose="020F0502020204030204" pitchFamily="34" charset="0"/>
              <a:cs typeface="Calibri" panose="020F0502020204030204" pitchFamily="34" charset="0"/>
            </a:endParaRPr>
          </a:p>
        </p:txBody>
      </p:sp>
      <p:sp>
        <p:nvSpPr>
          <p:cNvPr id="8" name="TextBox 7"/>
          <p:cNvSpPr txBox="1"/>
          <p:nvPr/>
        </p:nvSpPr>
        <p:spPr>
          <a:xfrm>
            <a:off x="5538568" y="2254117"/>
            <a:ext cx="620574" cy="369332"/>
          </a:xfrm>
          <a:prstGeom prst="rect">
            <a:avLst/>
          </a:prstGeom>
          <a:noFill/>
          <a:ln w="76200">
            <a:solidFill>
              <a:srgbClr val="CC79A7"/>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WA</a:t>
            </a:r>
            <a:endParaRPr lang="en-US" dirty="0">
              <a:latin typeface="Calibri" panose="020F0502020204030204" pitchFamily="34" charset="0"/>
              <a:cs typeface="Calibri" panose="020F0502020204030204" pitchFamily="34" charset="0"/>
            </a:endParaRPr>
          </a:p>
        </p:txBody>
      </p:sp>
      <p:sp>
        <p:nvSpPr>
          <p:cNvPr id="9" name="TextBox 8"/>
          <p:cNvSpPr txBox="1"/>
          <p:nvPr/>
        </p:nvSpPr>
        <p:spPr>
          <a:xfrm>
            <a:off x="5540886" y="3019443"/>
            <a:ext cx="618255" cy="369332"/>
          </a:xfrm>
          <a:prstGeom prst="rect">
            <a:avLst/>
          </a:prstGeom>
          <a:noFill/>
          <a:ln w="76200">
            <a:solidFill>
              <a:srgbClr val="56B4E9"/>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BC</a:t>
            </a:r>
            <a:endParaRPr lang="en-US" dirty="0">
              <a:latin typeface="Calibri" panose="020F0502020204030204" pitchFamily="34" charset="0"/>
              <a:cs typeface="Calibri" panose="020F0502020204030204" pitchFamily="34" charset="0"/>
            </a:endParaRPr>
          </a:p>
        </p:txBody>
      </p:sp>
      <p:sp>
        <p:nvSpPr>
          <p:cNvPr id="10" name="TextBox 9"/>
          <p:cNvSpPr txBox="1"/>
          <p:nvPr/>
        </p:nvSpPr>
        <p:spPr>
          <a:xfrm>
            <a:off x="5538567" y="4511041"/>
            <a:ext cx="623422" cy="369332"/>
          </a:xfrm>
          <a:prstGeom prst="rect">
            <a:avLst/>
          </a:prstGeom>
          <a:noFill/>
          <a:ln w="76200">
            <a:solidFill>
              <a:srgbClr val="D55E00"/>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PWS</a:t>
            </a:r>
            <a:endParaRPr lang="en-US" dirty="0">
              <a:latin typeface="Calibri" panose="020F0502020204030204" pitchFamily="34" charset="0"/>
              <a:cs typeface="Calibri" panose="020F0502020204030204" pitchFamily="34" charset="0"/>
            </a:endParaRPr>
          </a:p>
        </p:txBody>
      </p:sp>
      <p:sp>
        <p:nvSpPr>
          <p:cNvPr id="11" name="TextBox 10"/>
          <p:cNvSpPr txBox="1"/>
          <p:nvPr/>
        </p:nvSpPr>
        <p:spPr>
          <a:xfrm>
            <a:off x="5539535" y="3752304"/>
            <a:ext cx="619607" cy="369332"/>
          </a:xfrm>
          <a:prstGeom prst="rect">
            <a:avLst/>
          </a:prstGeom>
          <a:noFill/>
          <a:ln w="76200">
            <a:solidFill>
              <a:srgbClr val="F0E442"/>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SS</a:t>
            </a:r>
            <a:endParaRPr lang="en-US" dirty="0">
              <a:latin typeface="Calibri" panose="020F0502020204030204" pitchFamily="34" charset="0"/>
              <a:cs typeface="Calibri" panose="020F0502020204030204" pitchFamily="34" charset="0"/>
            </a:endParaRPr>
          </a:p>
        </p:txBody>
      </p:sp>
      <p:sp>
        <p:nvSpPr>
          <p:cNvPr id="12" name="TextBox 11"/>
          <p:cNvSpPr txBox="1"/>
          <p:nvPr/>
        </p:nvSpPr>
        <p:spPr>
          <a:xfrm>
            <a:off x="5538567" y="5276287"/>
            <a:ext cx="620576" cy="369332"/>
          </a:xfrm>
          <a:prstGeom prst="rect">
            <a:avLst/>
          </a:prstGeom>
          <a:noFill/>
          <a:ln w="76200">
            <a:solidFill>
              <a:srgbClr val="0072B2"/>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TB</a:t>
            </a:r>
            <a:endParaRPr lang="en-US" dirty="0">
              <a:latin typeface="Calibri" panose="020F0502020204030204" pitchFamily="34" charset="0"/>
              <a:cs typeface="Calibri" panose="020F0502020204030204" pitchFamily="34" charset="0"/>
            </a:endParaRPr>
          </a:p>
        </p:txBody>
      </p:sp>
      <p:sp>
        <p:nvSpPr>
          <p:cNvPr id="19" name="Rectangle 18"/>
          <p:cNvSpPr/>
          <p:nvPr/>
        </p:nvSpPr>
        <p:spPr>
          <a:xfrm>
            <a:off x="6238726" y="5818659"/>
            <a:ext cx="4582819" cy="3115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3" name="TextBox 12"/>
          <p:cNvSpPr txBox="1"/>
          <p:nvPr/>
        </p:nvSpPr>
        <p:spPr>
          <a:xfrm>
            <a:off x="10149505" y="5998835"/>
            <a:ext cx="620574" cy="369332"/>
          </a:xfrm>
          <a:prstGeom prst="rect">
            <a:avLst/>
          </a:prstGeom>
          <a:noFill/>
          <a:ln w="76200">
            <a:solidFill>
              <a:srgbClr val="E69F00"/>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CA</a:t>
            </a:r>
            <a:endParaRPr lang="en-US" dirty="0">
              <a:latin typeface="Calibri" panose="020F0502020204030204" pitchFamily="34" charset="0"/>
              <a:cs typeface="Calibri" panose="020F0502020204030204" pitchFamily="34" charset="0"/>
            </a:endParaRPr>
          </a:p>
        </p:txBody>
      </p:sp>
      <p:sp>
        <p:nvSpPr>
          <p:cNvPr id="14" name="TextBox 13"/>
          <p:cNvSpPr txBox="1"/>
          <p:nvPr/>
        </p:nvSpPr>
        <p:spPr>
          <a:xfrm>
            <a:off x="9389824" y="5987260"/>
            <a:ext cx="620574" cy="369332"/>
          </a:xfrm>
          <a:prstGeom prst="rect">
            <a:avLst/>
          </a:prstGeom>
          <a:noFill/>
          <a:ln w="76200">
            <a:solidFill>
              <a:srgbClr val="CC79A7"/>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WA</a:t>
            </a:r>
            <a:endParaRPr lang="en-US" dirty="0">
              <a:latin typeface="Calibri" panose="020F0502020204030204" pitchFamily="34" charset="0"/>
              <a:cs typeface="Calibri" panose="020F0502020204030204" pitchFamily="34" charset="0"/>
            </a:endParaRPr>
          </a:p>
        </p:txBody>
      </p:sp>
      <p:sp>
        <p:nvSpPr>
          <p:cNvPr id="15" name="TextBox 14"/>
          <p:cNvSpPr txBox="1"/>
          <p:nvPr/>
        </p:nvSpPr>
        <p:spPr>
          <a:xfrm>
            <a:off x="8640708" y="5987260"/>
            <a:ext cx="618255" cy="369332"/>
          </a:xfrm>
          <a:prstGeom prst="rect">
            <a:avLst/>
          </a:prstGeom>
          <a:noFill/>
          <a:ln w="76200">
            <a:solidFill>
              <a:srgbClr val="56B4E9"/>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BC</a:t>
            </a:r>
            <a:endParaRPr lang="en-US" dirty="0">
              <a:latin typeface="Calibri" panose="020F0502020204030204" pitchFamily="34" charset="0"/>
              <a:cs typeface="Calibri" panose="020F0502020204030204" pitchFamily="34" charset="0"/>
            </a:endParaRPr>
          </a:p>
        </p:txBody>
      </p:sp>
      <p:sp>
        <p:nvSpPr>
          <p:cNvPr id="16" name="TextBox 15"/>
          <p:cNvSpPr txBox="1"/>
          <p:nvPr/>
        </p:nvSpPr>
        <p:spPr>
          <a:xfrm>
            <a:off x="7129684" y="5976174"/>
            <a:ext cx="621689" cy="369332"/>
          </a:xfrm>
          <a:prstGeom prst="rect">
            <a:avLst/>
          </a:prstGeom>
          <a:noFill/>
          <a:ln w="76200">
            <a:solidFill>
              <a:srgbClr val="D55E00"/>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PWS</a:t>
            </a:r>
            <a:endParaRPr lang="en-US" dirty="0">
              <a:latin typeface="Calibri" panose="020F0502020204030204" pitchFamily="34" charset="0"/>
              <a:cs typeface="Calibri" panose="020F0502020204030204" pitchFamily="34" charset="0"/>
            </a:endParaRPr>
          </a:p>
        </p:txBody>
      </p:sp>
      <p:sp>
        <p:nvSpPr>
          <p:cNvPr id="17" name="TextBox 16"/>
          <p:cNvSpPr txBox="1"/>
          <p:nvPr/>
        </p:nvSpPr>
        <p:spPr>
          <a:xfrm>
            <a:off x="7884289" y="5976174"/>
            <a:ext cx="619607" cy="369332"/>
          </a:xfrm>
          <a:prstGeom prst="rect">
            <a:avLst/>
          </a:prstGeom>
          <a:noFill/>
          <a:ln w="76200">
            <a:solidFill>
              <a:srgbClr val="F0E442"/>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SS</a:t>
            </a:r>
            <a:endParaRPr lang="en-US" dirty="0">
              <a:latin typeface="Calibri" panose="020F0502020204030204" pitchFamily="34" charset="0"/>
              <a:cs typeface="Calibri" panose="020F0502020204030204" pitchFamily="34" charset="0"/>
            </a:endParaRPr>
          </a:p>
        </p:txBody>
      </p:sp>
      <p:sp>
        <p:nvSpPr>
          <p:cNvPr id="18" name="TextBox 17"/>
          <p:cNvSpPr txBox="1"/>
          <p:nvPr/>
        </p:nvSpPr>
        <p:spPr>
          <a:xfrm>
            <a:off x="6370002" y="5987260"/>
            <a:ext cx="620576" cy="369332"/>
          </a:xfrm>
          <a:prstGeom prst="rect">
            <a:avLst/>
          </a:prstGeom>
          <a:noFill/>
          <a:ln w="76200">
            <a:solidFill>
              <a:srgbClr val="0072B2"/>
            </a:solidFill>
          </a:ln>
        </p:spPr>
        <p:txBody>
          <a:bodyPr wrap="square" rtlCol="0">
            <a:spAutoFit/>
          </a:bodyPr>
          <a:lstStyle/>
          <a:p>
            <a:pPr algn="ctr"/>
            <a:r>
              <a:rPr lang="en-US" dirty="0" smtClean="0">
                <a:latin typeface="Calibri" panose="020F0502020204030204" pitchFamily="34" charset="0"/>
                <a:cs typeface="Calibri" panose="020F0502020204030204" pitchFamily="34" charset="0"/>
              </a:rPr>
              <a:t>TB</a:t>
            </a:r>
            <a:endParaRPr lang="en-US" dirty="0">
              <a:latin typeface="Calibri" panose="020F0502020204030204" pitchFamily="34" charset="0"/>
              <a:cs typeface="Calibri" panose="020F0502020204030204" pitchFamily="34" charset="0"/>
            </a:endParaRPr>
          </a:p>
        </p:txBody>
      </p:sp>
      <p:pic>
        <p:nvPicPr>
          <p:cNvPr id="20" name="Picture 19"/>
          <p:cNvPicPr>
            <a:picLocks noChangeAspect="1"/>
          </p:cNvPicPr>
          <p:nvPr/>
        </p:nvPicPr>
        <p:blipFill rotWithShape="1">
          <a:blip r:embed="rId4" cstate="print">
            <a:extLst>
              <a:ext uri="{28A0092B-C50C-407E-A947-70E740481C1C}">
                <a14:useLocalDpi xmlns:a14="http://schemas.microsoft.com/office/drawing/2010/main" val="0"/>
              </a:ext>
            </a:extLst>
          </a:blip>
          <a:srcRect l="-1294" t="-3304" r="-2243" b="-1956"/>
          <a:stretch/>
        </p:blipFill>
        <p:spPr>
          <a:xfrm>
            <a:off x="285750" y="1414641"/>
            <a:ext cx="4886325" cy="4810372"/>
          </a:xfrm>
          <a:prstGeom prst="rect">
            <a:avLst/>
          </a:prstGeom>
        </p:spPr>
      </p:pic>
      <p:sp>
        <p:nvSpPr>
          <p:cNvPr id="3" name="Oval 2"/>
          <p:cNvSpPr/>
          <p:nvPr/>
        </p:nvSpPr>
        <p:spPr>
          <a:xfrm>
            <a:off x="10110124" y="4340865"/>
            <a:ext cx="672040" cy="6823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38835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078"/>
            <a:ext cx="10515600" cy="1325563"/>
          </a:xfrm>
        </p:spPr>
        <p:txBody>
          <a:bodyPr>
            <a:normAutofit fontScale="90000"/>
          </a:bodyPr>
          <a:lstStyle/>
          <a:p>
            <a:pPr algn="ctr">
              <a:lnSpc>
                <a:spcPct val="150000"/>
              </a:lnSpc>
            </a:pPr>
            <a:r>
              <a:rPr lang="en-US" sz="3200" dirty="0" err="1" smtClean="0">
                <a:latin typeface="Arial" panose="020B0604020202020204" pitchFamily="34" charset="0"/>
                <a:cs typeface="Arial" panose="020B0604020202020204" pitchFamily="34" charset="0"/>
              </a:rPr>
              <a:t>Fst</a:t>
            </a:r>
            <a:r>
              <a:rPr lang="en-US" sz="3200" dirty="0" smtClean="0">
                <a:latin typeface="Arial" panose="020B0604020202020204" pitchFamily="34" charset="0"/>
                <a:cs typeface="Arial" panose="020B0604020202020204" pitchFamily="34" charset="0"/>
              </a:rPr>
              <a:t/>
            </a:r>
            <a:br>
              <a:rPr lang="en-US" sz="3200" dirty="0" smtClean="0">
                <a:latin typeface="Arial" panose="020B0604020202020204" pitchFamily="34" charset="0"/>
                <a:cs typeface="Arial" panose="020B0604020202020204" pitchFamily="34" charset="0"/>
              </a:rPr>
            </a:br>
            <a:r>
              <a:rPr lang="en-US" sz="3100" b="1" dirty="0" smtClean="0">
                <a:ln w="3175">
                  <a:solidFill>
                    <a:schemeClr val="tx1"/>
                  </a:solidFill>
                </a:ln>
                <a:solidFill>
                  <a:srgbClr val="E59C00"/>
                </a:solidFill>
                <a:latin typeface="Arial" panose="020B0604020202020204" pitchFamily="34" charset="0"/>
                <a:cs typeface="Arial" panose="020B0604020202020204" pitchFamily="34" charset="0"/>
              </a:rPr>
              <a:t>California </a:t>
            </a:r>
            <a:r>
              <a:rPr lang="en-US" sz="3100" b="1" dirty="0">
                <a:ln w="3175">
                  <a:solidFill>
                    <a:schemeClr val="tx1"/>
                  </a:solidFill>
                </a:ln>
                <a:latin typeface="Arial" panose="020B0604020202020204" pitchFamily="34" charset="0"/>
                <a:cs typeface="Arial" panose="020B0604020202020204" pitchFamily="34" charset="0"/>
              </a:rPr>
              <a:t>vs.</a:t>
            </a:r>
            <a:r>
              <a:rPr lang="en-US" sz="3100" b="1" dirty="0" smtClean="0">
                <a:ln w="3175">
                  <a:solidFill>
                    <a:schemeClr val="tx1"/>
                  </a:solidFill>
                </a:ln>
                <a:solidFill>
                  <a:srgbClr val="D55E00"/>
                </a:solidFill>
                <a:latin typeface="Arial" panose="020B0604020202020204" pitchFamily="34" charset="0"/>
                <a:cs typeface="Arial" panose="020B0604020202020204" pitchFamily="34" charset="0"/>
              </a:rPr>
              <a:t> </a:t>
            </a:r>
            <a:r>
              <a:rPr lang="en-US" sz="3100" b="1" dirty="0">
                <a:ln w="3175">
                  <a:solidFill>
                    <a:schemeClr val="tx1"/>
                  </a:solidFill>
                </a:ln>
                <a:solidFill>
                  <a:srgbClr val="D55E00"/>
                </a:solidFill>
                <a:latin typeface="Arial" panose="020B0604020202020204" pitchFamily="34" charset="0"/>
                <a:cs typeface="Arial" panose="020B0604020202020204" pitchFamily="34" charset="0"/>
              </a:rPr>
              <a:t>Prince William Sound </a:t>
            </a:r>
            <a:endParaRPr lang="en-US" sz="3100" b="1" dirty="0">
              <a:ln w="3175">
                <a:solidFill>
                  <a:schemeClr val="tx1"/>
                </a:solidFill>
              </a:ln>
              <a:solidFill>
                <a:srgbClr val="E59C00"/>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294" t="-3304" r="-2243" b="-1956"/>
          <a:stretch/>
        </p:blipFill>
        <p:spPr>
          <a:xfrm>
            <a:off x="200025" y="1401181"/>
            <a:ext cx="4886325" cy="4810372"/>
          </a:xfrm>
          <a:prstGeom prst="rect">
            <a:avLst/>
          </a:prstGeom>
        </p:spPr>
      </p:pic>
      <p:pic>
        <p:nvPicPr>
          <p:cNvPr id="5" name="Picture 4"/>
          <p:cNvPicPr>
            <a:picLocks noChangeAspect="1"/>
          </p:cNvPicPr>
          <p:nvPr/>
        </p:nvPicPr>
        <p:blipFill rotWithShape="1">
          <a:blip r:embed="rId4"/>
          <a:srcRect t="4251"/>
          <a:stretch/>
        </p:blipFill>
        <p:spPr>
          <a:xfrm>
            <a:off x="5086350" y="1666875"/>
            <a:ext cx="6800850" cy="4421482"/>
          </a:xfrm>
          <a:prstGeom prst="rect">
            <a:avLst/>
          </a:prstGeom>
        </p:spPr>
      </p:pic>
      <p:cxnSp>
        <p:nvCxnSpPr>
          <p:cNvPr id="7" name="Straight Arrow Connector 6"/>
          <p:cNvCxnSpPr/>
          <p:nvPr/>
        </p:nvCxnSpPr>
        <p:spPr>
          <a:xfrm flipH="1">
            <a:off x="10312400" y="1272745"/>
            <a:ext cx="330200" cy="5418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7534275" y="2575560"/>
            <a:ext cx="192405" cy="595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6274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078"/>
            <a:ext cx="10515600" cy="1325563"/>
          </a:xfrm>
        </p:spPr>
        <p:txBody>
          <a:bodyPr>
            <a:noAutofit/>
          </a:bodyPr>
          <a:lstStyle/>
          <a:p>
            <a:pPr algn="ctr">
              <a:lnSpc>
                <a:spcPct val="150000"/>
              </a:lnSpc>
            </a:pPr>
            <a:r>
              <a:rPr lang="en-US" sz="3200" dirty="0" smtClean="0">
                <a:latin typeface="Arial" panose="020B0604020202020204" pitchFamily="34" charset="0"/>
                <a:cs typeface="Arial" panose="020B0604020202020204" pitchFamily="34" charset="0"/>
              </a:rPr>
              <a:t>Recent discovery of inversions in Atlantic herring</a:t>
            </a:r>
            <a:endParaRPr lang="en-US" sz="2400" dirty="0">
              <a:solidFill>
                <a:srgbClr val="E59C00"/>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3"/>
          <a:srcRect t="4251"/>
          <a:stretch/>
        </p:blipFill>
        <p:spPr>
          <a:xfrm>
            <a:off x="5086350" y="1666875"/>
            <a:ext cx="6800850" cy="4421482"/>
          </a:xfrm>
          <a:prstGeom prst="rect">
            <a:avLst/>
          </a:prstGeom>
        </p:spPr>
      </p:pic>
      <p:pic>
        <p:nvPicPr>
          <p:cNvPr id="2050" name="Picture 2" descr="https://iiif.elifesciences.org/lax:61076%2Felife-61076-fig4-v2.tif/full/1500,/0/default.jpg"/>
          <p:cNvPicPr>
            <a:picLocks noChangeAspect="1" noChangeArrowheads="1"/>
          </p:cNvPicPr>
          <p:nvPr/>
        </p:nvPicPr>
        <p:blipFill rotWithShape="1">
          <a:blip r:embed="rId4">
            <a:extLst>
              <a:ext uri="{28A0092B-C50C-407E-A947-70E740481C1C}">
                <a14:useLocalDpi xmlns:a14="http://schemas.microsoft.com/office/drawing/2010/main" val="0"/>
              </a:ext>
            </a:extLst>
          </a:blip>
          <a:srcRect l="44197"/>
          <a:stretch/>
        </p:blipFill>
        <p:spPr bwMode="auto">
          <a:xfrm>
            <a:off x="243069" y="2243018"/>
            <a:ext cx="4843281" cy="32691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5666" y="6340590"/>
            <a:ext cx="2300630"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Han et al. 2020, </a:t>
            </a:r>
            <a:r>
              <a:rPr lang="en-US" i="1" dirty="0" err="1" smtClean="0">
                <a:latin typeface="Arial" panose="020B0604020202020204" pitchFamily="34" charset="0"/>
                <a:cs typeface="Arial" panose="020B0604020202020204" pitchFamily="34" charset="0"/>
              </a:rPr>
              <a:t>elife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18125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13033" y="2013125"/>
            <a:ext cx="4096887" cy="4096887"/>
          </a:xfrm>
          <a:prstGeom prst="rect">
            <a:avLst/>
          </a:prstGeom>
        </p:spPr>
      </p:pic>
      <p:sp>
        <p:nvSpPr>
          <p:cNvPr id="5" name="Title 1"/>
          <p:cNvSpPr>
            <a:spLocks noGrp="1"/>
          </p:cNvSpPr>
          <p:nvPr>
            <p:ph type="title"/>
          </p:nvPr>
        </p:nvSpPr>
        <p:spPr>
          <a:xfrm>
            <a:off x="838200" y="365125"/>
            <a:ext cx="10515600" cy="1325563"/>
          </a:xfrm>
        </p:spPr>
        <p:txBody>
          <a:bodyPr>
            <a:normAutofit/>
          </a:bodyPr>
          <a:lstStyle/>
          <a:p>
            <a:pPr algn="ctr"/>
            <a:r>
              <a:rPr lang="en-US" sz="3600" dirty="0" smtClean="0">
                <a:latin typeface="Arial" panose="020B0604020202020204" pitchFamily="34" charset="0"/>
                <a:cs typeface="Arial" panose="020B0604020202020204" pitchFamily="34" charset="0"/>
              </a:rPr>
              <a:t>Latitudinal differences between populations</a:t>
            </a:r>
            <a:endParaRPr lang="en-US" sz="3600" dirty="0">
              <a:latin typeface="Arial" panose="020B0604020202020204" pitchFamily="34" charset="0"/>
              <a:cs typeface="Arial" panose="020B0604020202020204" pitchFamily="34" charset="0"/>
            </a:endParaRPr>
          </a:p>
        </p:txBody>
      </p:sp>
      <p:sp>
        <p:nvSpPr>
          <p:cNvPr id="8" name="Rectangle 7"/>
          <p:cNvSpPr/>
          <p:nvPr/>
        </p:nvSpPr>
        <p:spPr>
          <a:xfrm>
            <a:off x="6827520" y="2625076"/>
            <a:ext cx="3322320" cy="2554545"/>
          </a:xfrm>
          <a:prstGeom prst="rect">
            <a:avLst/>
          </a:prstGeom>
        </p:spPr>
        <p:txBody>
          <a:bodyPr wrap="square">
            <a:spAutoFit/>
          </a:bodyPr>
          <a:lstStyle/>
          <a:p>
            <a:r>
              <a:rPr lang="en-US" sz="2000" dirty="0" smtClean="0">
                <a:latin typeface="Arial" panose="020B0604020202020204" pitchFamily="34" charset="0"/>
                <a:cs typeface="Arial" panose="020B0604020202020204" pitchFamily="34" charset="0"/>
              </a:rPr>
              <a:t>Trends from North to South</a:t>
            </a:r>
          </a:p>
          <a:p>
            <a:endParaRPr lang="en-U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smaller size</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sexually mature earlier</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spawn earlier in the year</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die younger</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p:txBody>
      </p:sp>
      <p:cxnSp>
        <p:nvCxnSpPr>
          <p:cNvPr id="10" name="Straight Arrow Connector 9"/>
          <p:cNvCxnSpPr/>
          <p:nvPr/>
        </p:nvCxnSpPr>
        <p:spPr>
          <a:xfrm>
            <a:off x="6380480" y="2082575"/>
            <a:ext cx="0" cy="37695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62672" y="6247783"/>
            <a:ext cx="4608954" cy="369332"/>
          </a:xfrm>
          <a:prstGeom prst="rect">
            <a:avLst/>
          </a:prstGeom>
        </p:spPr>
        <p:txBody>
          <a:bodyPr wrap="none">
            <a:spAutoFit/>
          </a:bodyPr>
          <a:lstStyle/>
          <a:p>
            <a:r>
              <a:rPr lang="en-US" dirty="0" smtClean="0">
                <a:latin typeface="Arial" panose="020B0604020202020204" pitchFamily="34" charset="0"/>
                <a:cs typeface="Arial" panose="020B0604020202020204" pitchFamily="34" charset="0"/>
              </a:rPr>
              <a:t>Hay </a:t>
            </a:r>
            <a:r>
              <a:rPr lang="en-US" dirty="0">
                <a:latin typeface="Arial" panose="020B0604020202020204" pitchFamily="34" charset="0"/>
                <a:cs typeface="Arial" panose="020B0604020202020204" pitchFamily="34" charset="0"/>
              </a:rPr>
              <a:t>et al. 2008, </a:t>
            </a:r>
            <a:r>
              <a:rPr lang="en-US" i="1" dirty="0">
                <a:latin typeface="Arial" panose="020B0604020202020204" pitchFamily="34" charset="0"/>
                <a:cs typeface="Arial" panose="020B0604020202020204" pitchFamily="34" charset="0"/>
              </a:rPr>
              <a:t>Progress in Oceanography</a:t>
            </a:r>
          </a:p>
        </p:txBody>
      </p:sp>
    </p:spTree>
    <p:extLst>
      <p:ext uri="{BB962C8B-B14F-4D97-AF65-F5344CB8AC3E}">
        <p14:creationId xmlns:p14="http://schemas.microsoft.com/office/powerpoint/2010/main" val="3859341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078"/>
            <a:ext cx="10515600" cy="1325563"/>
          </a:xfrm>
        </p:spPr>
        <p:txBody>
          <a:bodyPr>
            <a:noAutofit/>
          </a:bodyPr>
          <a:lstStyle/>
          <a:p>
            <a:pPr algn="ctr">
              <a:lnSpc>
                <a:spcPct val="150000"/>
              </a:lnSpc>
            </a:pPr>
            <a:r>
              <a:rPr lang="en-US" sz="3200" dirty="0" smtClean="0">
                <a:latin typeface="Arial" panose="020B0604020202020204" pitchFamily="34" charset="0"/>
                <a:cs typeface="Arial" panose="020B0604020202020204" pitchFamily="34" charset="0"/>
              </a:rPr>
              <a:t>Local adaptation driven by supergenes?</a:t>
            </a:r>
            <a:endParaRPr lang="en-US" sz="32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3"/>
          <a:srcRect t="4251"/>
          <a:stretch/>
        </p:blipFill>
        <p:spPr>
          <a:xfrm>
            <a:off x="5086350" y="1666875"/>
            <a:ext cx="6800850" cy="4421482"/>
          </a:xfrm>
          <a:prstGeom prst="rect">
            <a:avLst/>
          </a:prstGeom>
        </p:spPr>
      </p:pic>
      <p:pic>
        <p:nvPicPr>
          <p:cNvPr id="2050" name="Picture 2" descr="https://iiif.elifesciences.org/lax:61076%2Felife-61076-fig4-v2.tif/full/1500,/0/default.jpg"/>
          <p:cNvPicPr>
            <a:picLocks noChangeAspect="1" noChangeArrowheads="1"/>
          </p:cNvPicPr>
          <p:nvPr/>
        </p:nvPicPr>
        <p:blipFill rotWithShape="1">
          <a:blip r:embed="rId4">
            <a:extLst>
              <a:ext uri="{28A0092B-C50C-407E-A947-70E740481C1C}">
                <a14:useLocalDpi xmlns:a14="http://schemas.microsoft.com/office/drawing/2010/main" val="0"/>
              </a:ext>
            </a:extLst>
          </a:blip>
          <a:srcRect l="44197"/>
          <a:stretch/>
        </p:blipFill>
        <p:spPr bwMode="auto">
          <a:xfrm>
            <a:off x="243069" y="2243018"/>
            <a:ext cx="4843281" cy="32691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5666" y="6340590"/>
            <a:ext cx="2236510"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Han et al 2020, </a:t>
            </a:r>
            <a:r>
              <a:rPr lang="en-US" i="1" dirty="0" err="1" smtClean="0">
                <a:latin typeface="Arial" panose="020B0604020202020204" pitchFamily="34" charset="0"/>
                <a:cs typeface="Arial" panose="020B0604020202020204" pitchFamily="34" charset="0"/>
              </a:rPr>
              <a:t>elife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99576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078"/>
            <a:ext cx="10515600" cy="1325563"/>
          </a:xfrm>
        </p:spPr>
        <p:txBody>
          <a:bodyPr>
            <a:normAutofit fontScale="90000"/>
          </a:bodyPr>
          <a:lstStyle/>
          <a:p>
            <a:pPr algn="ctr">
              <a:lnSpc>
                <a:spcPct val="150000"/>
              </a:lnSpc>
            </a:pPr>
            <a:r>
              <a:rPr lang="en-US" sz="3200" dirty="0" err="1" smtClean="0">
                <a:latin typeface="Arial" panose="020B0604020202020204" pitchFamily="34" charset="0"/>
                <a:cs typeface="Arial" panose="020B0604020202020204" pitchFamily="34" charset="0"/>
              </a:rPr>
              <a:t>Fst</a:t>
            </a:r>
            <a:r>
              <a:rPr lang="en-US" sz="3200" dirty="0" smtClean="0">
                <a:latin typeface="Arial" panose="020B0604020202020204" pitchFamily="34" charset="0"/>
                <a:cs typeface="Arial" panose="020B0604020202020204" pitchFamily="34" charset="0"/>
              </a:rPr>
              <a:t/>
            </a:r>
            <a:br>
              <a:rPr lang="en-US" sz="3200" dirty="0" smtClean="0">
                <a:latin typeface="Arial" panose="020B0604020202020204" pitchFamily="34" charset="0"/>
                <a:cs typeface="Arial" panose="020B0604020202020204" pitchFamily="34" charset="0"/>
              </a:rPr>
            </a:br>
            <a:r>
              <a:rPr lang="en-US" sz="3100" b="1" dirty="0" smtClean="0">
                <a:ln w="3175">
                  <a:solidFill>
                    <a:schemeClr val="tx1"/>
                  </a:solidFill>
                </a:ln>
                <a:solidFill>
                  <a:srgbClr val="D55E00"/>
                </a:solidFill>
                <a:latin typeface="Arial" panose="020B0604020202020204" pitchFamily="34" charset="0"/>
                <a:cs typeface="Arial" panose="020B0604020202020204" pitchFamily="34" charset="0"/>
              </a:rPr>
              <a:t>Prince William Sound </a:t>
            </a:r>
            <a:r>
              <a:rPr lang="en-US" sz="3100" b="1" dirty="0" smtClean="0">
                <a:ln w="3175">
                  <a:solidFill>
                    <a:schemeClr val="tx1"/>
                  </a:solidFill>
                </a:ln>
                <a:latin typeface="Arial" panose="020B0604020202020204" pitchFamily="34" charset="0"/>
                <a:cs typeface="Arial" panose="020B0604020202020204" pitchFamily="34" charset="0"/>
              </a:rPr>
              <a:t>vs. </a:t>
            </a:r>
            <a:r>
              <a:rPr lang="en-US" sz="3100" b="1" dirty="0" smtClean="0">
                <a:ln w="3175">
                  <a:solidFill>
                    <a:schemeClr val="tx1"/>
                  </a:solidFill>
                </a:ln>
                <a:solidFill>
                  <a:srgbClr val="F0E442"/>
                </a:solidFill>
                <a:latin typeface="Arial" panose="020B0604020202020204" pitchFamily="34" charset="0"/>
                <a:cs typeface="Arial" panose="020B0604020202020204" pitchFamily="34" charset="0"/>
              </a:rPr>
              <a:t>Sitka Sound</a:t>
            </a:r>
            <a:endParaRPr lang="en-US" sz="3100" b="1" dirty="0">
              <a:ln w="3175">
                <a:solidFill>
                  <a:schemeClr val="tx1"/>
                </a:solidFill>
              </a:ln>
              <a:solidFill>
                <a:srgbClr val="F0E442"/>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294" t="-3304" r="-2243" b="-1956"/>
          <a:stretch/>
        </p:blipFill>
        <p:spPr>
          <a:xfrm>
            <a:off x="200025" y="1401181"/>
            <a:ext cx="4886325" cy="4810372"/>
          </a:xfrm>
          <a:prstGeom prst="rect">
            <a:avLst/>
          </a:prstGeom>
        </p:spPr>
      </p:pic>
      <p:pic>
        <p:nvPicPr>
          <p:cNvPr id="4" name="Picture 3"/>
          <p:cNvPicPr>
            <a:picLocks noChangeAspect="1"/>
          </p:cNvPicPr>
          <p:nvPr/>
        </p:nvPicPr>
        <p:blipFill rotWithShape="1">
          <a:blip r:embed="rId3"/>
          <a:srcRect t="4938"/>
          <a:stretch/>
        </p:blipFill>
        <p:spPr>
          <a:xfrm>
            <a:off x="4981575" y="1666876"/>
            <a:ext cx="6736607" cy="4352924"/>
          </a:xfrm>
          <a:prstGeom prst="rect">
            <a:avLst/>
          </a:prstGeom>
        </p:spPr>
      </p:pic>
      <p:cxnSp>
        <p:nvCxnSpPr>
          <p:cNvPr id="5" name="Straight Arrow Connector 4"/>
          <p:cNvCxnSpPr/>
          <p:nvPr/>
        </p:nvCxnSpPr>
        <p:spPr>
          <a:xfrm flipH="1">
            <a:off x="10143066" y="1967012"/>
            <a:ext cx="330200" cy="5418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7376794" y="3414812"/>
            <a:ext cx="330200" cy="5418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6841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4427"/>
            <a:ext cx="10515600" cy="4521706"/>
          </a:xfrm>
        </p:spPr>
        <p:txBody>
          <a:bodyPr>
            <a:normAutofit/>
          </a:bodyPr>
          <a:lstStyle/>
          <a:p>
            <a:r>
              <a:rPr lang="en-US" sz="2400" dirty="0" smtClean="0">
                <a:latin typeface="Arial" panose="020B0604020202020204" pitchFamily="34" charset="0"/>
                <a:cs typeface="Arial" panose="020B0604020202020204" pitchFamily="34" charset="0"/>
              </a:rPr>
              <a:t>Putative inversions are segregating at high frequency in the California population. </a:t>
            </a:r>
          </a:p>
          <a:p>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Parallel </a:t>
            </a:r>
            <a:r>
              <a:rPr lang="en-US" sz="2400" dirty="0">
                <a:latin typeface="Arial" panose="020B0604020202020204" pitchFamily="34" charset="0"/>
                <a:cs typeface="Arial" panose="020B0604020202020204" pitchFamily="34" charset="0"/>
              </a:rPr>
              <a:t>ecological adaptations </a:t>
            </a:r>
            <a:r>
              <a:rPr lang="en-US" sz="2400" dirty="0" smtClean="0">
                <a:latin typeface="Arial" panose="020B0604020202020204" pitchFamily="34" charset="0"/>
                <a:cs typeface="Arial" panose="020B0604020202020204" pitchFamily="34" charset="0"/>
              </a:rPr>
              <a:t>in Pacific and Atlantic herring may result from similar genetic mechanisms. </a:t>
            </a:r>
          </a:p>
          <a:p>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Inversions may also play a role in slow population recovery in Prince William Sound.</a:t>
            </a: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pPr algn="ctr"/>
            <a:r>
              <a:rPr lang="en-US" dirty="0" smtClean="0">
                <a:latin typeface="Arial" panose="020B0604020202020204" pitchFamily="34" charset="0"/>
                <a:cs typeface="Arial" panose="020B0604020202020204" pitchFamily="34" charset="0"/>
              </a:rPr>
              <a:t>Takeaways</a:t>
            </a:r>
            <a:endParaRPr lang="en-US"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723511" y="278055"/>
            <a:ext cx="3828684" cy="1649172"/>
          </a:xfrm>
          <a:prstGeom prst="rect">
            <a:avLst/>
          </a:prstGeom>
        </p:spPr>
      </p:pic>
    </p:spTree>
    <p:extLst>
      <p:ext uri="{BB962C8B-B14F-4D97-AF65-F5344CB8AC3E}">
        <p14:creationId xmlns:p14="http://schemas.microsoft.com/office/powerpoint/2010/main" val="27516311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smtClean="0"/>
              <a:t>Atlantic herring: A model for population genetics</a:t>
            </a:r>
            <a:endParaRPr lang="en-US" sz="3600" dirty="0"/>
          </a:p>
        </p:txBody>
      </p:sp>
      <p:sp>
        <p:nvSpPr>
          <p:cNvPr id="3" name="Content Placeholder 2"/>
          <p:cNvSpPr>
            <a:spLocks noGrp="1"/>
          </p:cNvSpPr>
          <p:nvPr>
            <p:ph idx="1"/>
          </p:nvPr>
        </p:nvSpPr>
        <p:spPr>
          <a:xfrm>
            <a:off x="838201" y="1825625"/>
            <a:ext cx="4921170" cy="4351338"/>
          </a:xfrm>
        </p:spPr>
        <p:txBody>
          <a:bodyPr>
            <a:normAutofit/>
          </a:bodyPr>
          <a:lstStyle/>
          <a:p>
            <a:r>
              <a:rPr lang="en-US" sz="2400" dirty="0" smtClean="0"/>
              <a:t>Giant population size</a:t>
            </a:r>
          </a:p>
          <a:p>
            <a:r>
              <a:rPr lang="en-US" sz="2400" dirty="0" smtClean="0"/>
              <a:t>Random mating</a:t>
            </a:r>
          </a:p>
          <a:p>
            <a:r>
              <a:rPr lang="en-US" sz="2400" dirty="0" smtClean="0"/>
              <a:t>Chromosome-level genome assembly</a:t>
            </a:r>
          </a:p>
        </p:txBody>
      </p:sp>
      <p:pic>
        <p:nvPicPr>
          <p:cNvPr id="4" name="Picture 3"/>
          <p:cNvPicPr>
            <a:picLocks noChangeAspect="1"/>
          </p:cNvPicPr>
          <p:nvPr/>
        </p:nvPicPr>
        <p:blipFill>
          <a:blip r:embed="rId3"/>
          <a:stretch>
            <a:fillRect/>
          </a:stretch>
        </p:blipFill>
        <p:spPr>
          <a:xfrm>
            <a:off x="2627873" y="4001294"/>
            <a:ext cx="6369995" cy="1891355"/>
          </a:xfrm>
          <a:prstGeom prst="rect">
            <a:avLst/>
          </a:prstGeom>
        </p:spPr>
      </p:pic>
      <p:sp>
        <p:nvSpPr>
          <p:cNvPr id="5" name="Content Placeholder 2"/>
          <p:cNvSpPr txBox="1">
            <a:spLocks/>
          </p:cNvSpPr>
          <p:nvPr/>
        </p:nvSpPr>
        <p:spPr>
          <a:xfrm>
            <a:off x="5666771" y="1825625"/>
            <a:ext cx="666219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Mutation rate (2×10</a:t>
            </a:r>
            <a:r>
              <a:rPr lang="en-US" sz="2400" baseline="30000" dirty="0" smtClean="0"/>
              <a:t>-9</a:t>
            </a:r>
            <a:r>
              <a:rPr lang="en-US" sz="2400" dirty="0" smtClean="0"/>
              <a:t>)</a:t>
            </a:r>
          </a:p>
          <a:p>
            <a:r>
              <a:rPr lang="en-US" sz="2400" dirty="0" smtClean="0"/>
              <a:t>Moderate nucleotide diversity </a:t>
            </a:r>
            <a:r>
              <a:rPr lang="el-GR" sz="2400" dirty="0" smtClean="0"/>
              <a:t>(π = 0.3%)</a:t>
            </a:r>
            <a:endParaRPr lang="en-US" sz="2400" dirty="0" smtClean="0"/>
          </a:p>
          <a:p>
            <a:r>
              <a:rPr lang="en-US" sz="2400" dirty="0" smtClean="0"/>
              <a:t>Tiny Ne/</a:t>
            </a:r>
            <a:r>
              <a:rPr lang="en-US" sz="2400" dirty="0" err="1" smtClean="0"/>
              <a:t>Nc</a:t>
            </a:r>
            <a:r>
              <a:rPr lang="en-US" sz="2400" dirty="0" smtClean="0"/>
              <a:t> ratio (10</a:t>
            </a:r>
            <a:r>
              <a:rPr lang="en-US" sz="2400" baseline="30000" dirty="0" smtClean="0"/>
              <a:t>5</a:t>
            </a:r>
            <a:r>
              <a:rPr lang="en-US" sz="2400" dirty="0" smtClean="0"/>
              <a:t> / 10</a:t>
            </a:r>
            <a:r>
              <a:rPr lang="en-US" sz="2400" baseline="30000" dirty="0" smtClean="0"/>
              <a:t>12</a:t>
            </a:r>
            <a:r>
              <a:rPr lang="en-US" sz="2400" dirty="0" smtClean="0"/>
              <a:t>)</a:t>
            </a:r>
          </a:p>
          <a:p>
            <a:endParaRPr lang="en-US" sz="2400" dirty="0"/>
          </a:p>
        </p:txBody>
      </p:sp>
      <p:sp>
        <p:nvSpPr>
          <p:cNvPr id="6" name="TextBox 5"/>
          <p:cNvSpPr txBox="1"/>
          <p:nvPr/>
        </p:nvSpPr>
        <p:spPr>
          <a:xfrm>
            <a:off x="213360" y="6395229"/>
            <a:ext cx="6107762"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Feng et al. 2017, </a:t>
            </a:r>
            <a:r>
              <a:rPr lang="en-US" sz="1600" i="1" dirty="0" err="1" smtClean="0">
                <a:latin typeface="Arial" panose="020B0604020202020204" pitchFamily="34" charset="0"/>
                <a:cs typeface="Arial" panose="020B0604020202020204" pitchFamily="34" charset="0"/>
              </a:rPr>
              <a:t>elife</a:t>
            </a:r>
            <a:r>
              <a:rPr lang="en-US" sz="1600" i="1" dirty="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Pettersson</a:t>
            </a:r>
            <a:r>
              <a:rPr lang="en-US" sz="1600" dirty="0" smtClean="0">
                <a:latin typeface="Arial" panose="020B0604020202020204" pitchFamily="34" charset="0"/>
                <a:cs typeface="Arial" panose="020B0604020202020204" pitchFamily="34" charset="0"/>
              </a:rPr>
              <a:t> et al. 2019 </a:t>
            </a:r>
            <a:r>
              <a:rPr lang="en-US" sz="1600" i="1" dirty="0" smtClean="0">
                <a:latin typeface="Arial" panose="020B0604020202020204" pitchFamily="34" charset="0"/>
                <a:cs typeface="Arial" panose="020B0604020202020204" pitchFamily="34" charset="0"/>
              </a:rPr>
              <a:t>Genome Research </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21894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srcRect b="15694"/>
          <a:stretch/>
        </p:blipFill>
        <p:spPr>
          <a:xfrm>
            <a:off x="598640" y="1767915"/>
            <a:ext cx="832814" cy="885995"/>
          </a:xfrm>
          <a:prstGeom prst="rect">
            <a:avLst/>
          </a:prstGeom>
        </p:spPr>
      </p:pic>
      <p:sp>
        <p:nvSpPr>
          <p:cNvPr id="28" name="Rectangle 27"/>
          <p:cNvSpPr/>
          <p:nvPr/>
        </p:nvSpPr>
        <p:spPr>
          <a:xfrm>
            <a:off x="1482494" y="434191"/>
            <a:ext cx="1800493" cy="369332"/>
          </a:xfrm>
          <a:prstGeom prst="rect">
            <a:avLst/>
          </a:prstGeom>
        </p:spPr>
        <p:txBody>
          <a:bodyPr wrap="none">
            <a:spAutoFit/>
          </a:bodyPr>
          <a:lstStyle/>
          <a:p>
            <a:r>
              <a:rPr lang="en-US" u="sng" dirty="0" smtClean="0"/>
              <a:t>Whitehead Lab:</a:t>
            </a:r>
            <a:endParaRPr lang="en-US" u="sng" dirty="0"/>
          </a:p>
        </p:txBody>
      </p: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8013" y="5088406"/>
            <a:ext cx="2973429" cy="1010372"/>
          </a:xfrm>
          <a:prstGeom prst="rect">
            <a:avLst/>
          </a:prstGeom>
        </p:spPr>
      </p:pic>
      <p:pic>
        <p:nvPicPr>
          <p:cNvPr id="3" name="Picture 2"/>
          <p:cNvPicPr>
            <a:picLocks noChangeAspect="1"/>
          </p:cNvPicPr>
          <p:nvPr/>
        </p:nvPicPr>
        <p:blipFill>
          <a:blip r:embed="rId5"/>
          <a:stretch>
            <a:fillRect/>
          </a:stretch>
        </p:blipFill>
        <p:spPr>
          <a:xfrm>
            <a:off x="598640" y="871588"/>
            <a:ext cx="832814" cy="926179"/>
          </a:xfrm>
          <a:prstGeom prst="rect">
            <a:avLst/>
          </a:prstGeom>
        </p:spPr>
      </p:pic>
      <p:pic>
        <p:nvPicPr>
          <p:cNvPr id="22" name="Picture 21"/>
          <p:cNvPicPr>
            <a:picLocks noChangeAspect="1"/>
          </p:cNvPicPr>
          <p:nvPr/>
        </p:nvPicPr>
        <p:blipFill>
          <a:blip r:embed="rId6"/>
          <a:stretch>
            <a:fillRect/>
          </a:stretch>
        </p:blipFill>
        <p:spPr>
          <a:xfrm>
            <a:off x="598639" y="3491954"/>
            <a:ext cx="883856" cy="719549"/>
          </a:xfrm>
          <a:prstGeom prst="rect">
            <a:avLst/>
          </a:prstGeom>
        </p:spPr>
      </p:pic>
      <p:pic>
        <p:nvPicPr>
          <p:cNvPr id="23" name="Picture 22"/>
          <p:cNvPicPr>
            <a:picLocks noChangeAspect="1"/>
          </p:cNvPicPr>
          <p:nvPr/>
        </p:nvPicPr>
        <p:blipFill>
          <a:blip r:embed="rId7"/>
          <a:stretch>
            <a:fillRect/>
          </a:stretch>
        </p:blipFill>
        <p:spPr>
          <a:xfrm>
            <a:off x="598639" y="5026396"/>
            <a:ext cx="845503" cy="906207"/>
          </a:xfrm>
          <a:prstGeom prst="rect">
            <a:avLst/>
          </a:prstGeom>
        </p:spPr>
      </p:pic>
      <p:pic>
        <p:nvPicPr>
          <p:cNvPr id="25" name="Picture 24"/>
          <p:cNvPicPr>
            <a:picLocks noChangeAspect="1"/>
          </p:cNvPicPr>
          <p:nvPr/>
        </p:nvPicPr>
        <p:blipFill>
          <a:blip r:embed="rId8"/>
          <a:stretch>
            <a:fillRect/>
          </a:stretch>
        </p:blipFill>
        <p:spPr>
          <a:xfrm>
            <a:off x="611105" y="2653909"/>
            <a:ext cx="845332" cy="838045"/>
          </a:xfrm>
          <a:prstGeom prst="rect">
            <a:avLst/>
          </a:prstGeom>
        </p:spPr>
      </p:pic>
      <p:pic>
        <p:nvPicPr>
          <p:cNvPr id="26" name="Picture 25"/>
          <p:cNvPicPr>
            <a:picLocks noChangeAspect="1"/>
          </p:cNvPicPr>
          <p:nvPr/>
        </p:nvPicPr>
        <p:blipFill rotWithShape="1">
          <a:blip r:embed="rId9"/>
          <a:srcRect b="17860"/>
          <a:stretch/>
        </p:blipFill>
        <p:spPr>
          <a:xfrm>
            <a:off x="598639" y="4210282"/>
            <a:ext cx="860155" cy="828014"/>
          </a:xfrm>
          <a:prstGeom prst="rect">
            <a:avLst/>
          </a:prstGeom>
        </p:spPr>
      </p:pic>
      <p:sp>
        <p:nvSpPr>
          <p:cNvPr id="37" name="TextBox 36"/>
          <p:cNvSpPr txBox="1"/>
          <p:nvPr/>
        </p:nvSpPr>
        <p:spPr>
          <a:xfrm>
            <a:off x="1415971" y="1492976"/>
            <a:ext cx="2010230" cy="369332"/>
          </a:xfrm>
          <a:prstGeom prst="rect">
            <a:avLst/>
          </a:prstGeom>
          <a:noFill/>
        </p:spPr>
        <p:txBody>
          <a:bodyPr wrap="none" rtlCol="0">
            <a:spAutoFit/>
          </a:bodyPr>
          <a:lstStyle/>
          <a:p>
            <a:r>
              <a:rPr lang="en-US" dirty="0" smtClean="0"/>
              <a:t>Andrew Whitehead</a:t>
            </a:r>
            <a:endParaRPr lang="en-US" dirty="0"/>
          </a:p>
        </p:txBody>
      </p:sp>
      <p:sp>
        <p:nvSpPr>
          <p:cNvPr id="38" name="TextBox 37"/>
          <p:cNvSpPr txBox="1"/>
          <p:nvPr/>
        </p:nvSpPr>
        <p:spPr>
          <a:xfrm>
            <a:off x="1494960" y="2291322"/>
            <a:ext cx="1242712" cy="369332"/>
          </a:xfrm>
          <a:prstGeom prst="rect">
            <a:avLst/>
          </a:prstGeom>
          <a:noFill/>
        </p:spPr>
        <p:txBody>
          <a:bodyPr wrap="none" rtlCol="0">
            <a:spAutoFit/>
          </a:bodyPr>
          <a:lstStyle/>
          <a:p>
            <a:r>
              <a:rPr lang="en-US" dirty="0" smtClean="0"/>
              <a:t>Jenn Roach</a:t>
            </a:r>
            <a:endParaRPr lang="en-US" dirty="0"/>
          </a:p>
        </p:txBody>
      </p:sp>
      <p:sp>
        <p:nvSpPr>
          <p:cNvPr id="39" name="TextBox 38"/>
          <p:cNvSpPr txBox="1"/>
          <p:nvPr/>
        </p:nvSpPr>
        <p:spPr>
          <a:xfrm>
            <a:off x="1415971" y="3137011"/>
            <a:ext cx="1747594" cy="369332"/>
          </a:xfrm>
          <a:prstGeom prst="rect">
            <a:avLst/>
          </a:prstGeom>
          <a:noFill/>
        </p:spPr>
        <p:txBody>
          <a:bodyPr wrap="none" rtlCol="0">
            <a:spAutoFit/>
          </a:bodyPr>
          <a:lstStyle/>
          <a:p>
            <a:r>
              <a:rPr lang="en-US" dirty="0" smtClean="0"/>
              <a:t>Nichole McNabb</a:t>
            </a:r>
            <a:endParaRPr lang="en-US" dirty="0"/>
          </a:p>
        </p:txBody>
      </p:sp>
      <p:sp>
        <p:nvSpPr>
          <p:cNvPr id="40" name="TextBox 39"/>
          <p:cNvSpPr txBox="1"/>
          <p:nvPr/>
        </p:nvSpPr>
        <p:spPr>
          <a:xfrm>
            <a:off x="1482494" y="3828158"/>
            <a:ext cx="1657185" cy="369332"/>
          </a:xfrm>
          <a:prstGeom prst="rect">
            <a:avLst/>
          </a:prstGeom>
          <a:noFill/>
        </p:spPr>
        <p:txBody>
          <a:bodyPr wrap="none" rtlCol="0">
            <a:spAutoFit/>
          </a:bodyPr>
          <a:lstStyle/>
          <a:p>
            <a:r>
              <a:rPr lang="en-US" dirty="0" smtClean="0"/>
              <a:t>Joanna Griffiths</a:t>
            </a:r>
            <a:endParaRPr lang="en-US" dirty="0"/>
          </a:p>
        </p:txBody>
      </p:sp>
      <p:sp>
        <p:nvSpPr>
          <p:cNvPr id="41" name="TextBox 40"/>
          <p:cNvSpPr txBox="1"/>
          <p:nvPr/>
        </p:nvSpPr>
        <p:spPr>
          <a:xfrm>
            <a:off x="1456437" y="4662154"/>
            <a:ext cx="1368131" cy="369332"/>
          </a:xfrm>
          <a:prstGeom prst="rect">
            <a:avLst/>
          </a:prstGeom>
          <a:noFill/>
        </p:spPr>
        <p:txBody>
          <a:bodyPr wrap="none" rtlCol="0">
            <a:spAutoFit/>
          </a:bodyPr>
          <a:lstStyle/>
          <a:p>
            <a:r>
              <a:rPr lang="en-US" dirty="0" smtClean="0"/>
              <a:t>Tony </a:t>
            </a:r>
            <a:r>
              <a:rPr lang="en-US" dirty="0" err="1" smtClean="0"/>
              <a:t>Tercero</a:t>
            </a:r>
            <a:endParaRPr lang="en-US" dirty="0"/>
          </a:p>
        </p:txBody>
      </p:sp>
      <p:sp>
        <p:nvSpPr>
          <p:cNvPr id="42" name="TextBox 41"/>
          <p:cNvSpPr txBox="1"/>
          <p:nvPr/>
        </p:nvSpPr>
        <p:spPr>
          <a:xfrm>
            <a:off x="1415971" y="5596865"/>
            <a:ext cx="977383" cy="369332"/>
          </a:xfrm>
          <a:prstGeom prst="rect">
            <a:avLst/>
          </a:prstGeom>
          <a:noFill/>
        </p:spPr>
        <p:txBody>
          <a:bodyPr wrap="none" rtlCol="0">
            <a:spAutoFit/>
          </a:bodyPr>
          <a:lstStyle/>
          <a:p>
            <a:r>
              <a:rPr lang="en-US" dirty="0" smtClean="0"/>
              <a:t>Tony Gill</a:t>
            </a:r>
            <a:endParaRPr lang="en-US" dirty="0"/>
          </a:p>
        </p:txBody>
      </p:sp>
      <p:pic>
        <p:nvPicPr>
          <p:cNvPr id="32" name="Picture 31"/>
          <p:cNvPicPr>
            <a:picLocks noChangeAspect="1"/>
          </p:cNvPicPr>
          <p:nvPr/>
        </p:nvPicPr>
        <p:blipFill>
          <a:blip r:embed="rId10"/>
          <a:stretch>
            <a:fillRect/>
          </a:stretch>
        </p:blipFill>
        <p:spPr>
          <a:xfrm>
            <a:off x="8325204" y="618857"/>
            <a:ext cx="3278468" cy="1010283"/>
          </a:xfrm>
          <a:prstGeom prst="rect">
            <a:avLst/>
          </a:prstGeom>
        </p:spPr>
      </p:pic>
      <p:sp>
        <p:nvSpPr>
          <p:cNvPr id="6" name="TextBox 5"/>
          <p:cNvSpPr txBox="1"/>
          <p:nvPr/>
        </p:nvSpPr>
        <p:spPr>
          <a:xfrm>
            <a:off x="4425271" y="764362"/>
            <a:ext cx="3041218" cy="1446550"/>
          </a:xfrm>
          <a:prstGeom prst="rect">
            <a:avLst/>
          </a:prstGeom>
          <a:noFill/>
        </p:spPr>
        <p:txBody>
          <a:bodyPr wrap="none" rtlCol="0">
            <a:spAutoFit/>
          </a:bodyPr>
          <a:lstStyle/>
          <a:p>
            <a:pPr algn="ctr"/>
            <a:r>
              <a:rPr lang="en-US" sz="4400" dirty="0" smtClean="0"/>
              <a:t>Thanks!</a:t>
            </a:r>
          </a:p>
          <a:p>
            <a:pPr algn="ctr"/>
            <a:r>
              <a:rPr lang="en-US" sz="4400" dirty="0" smtClean="0"/>
              <a:t>Questions?</a:t>
            </a:r>
            <a:endParaRPr lang="en-US" sz="4400" dirty="0"/>
          </a:p>
        </p:txBody>
      </p:sp>
      <p:pic>
        <p:nvPicPr>
          <p:cNvPr id="1026" name="Picture 2" descr="Home - Exxon Valdez Oil Spill Trustee Counci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40644" y="2848067"/>
            <a:ext cx="2168761" cy="263143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4689257" y="5593592"/>
            <a:ext cx="2488695" cy="646331"/>
          </a:xfrm>
          <a:prstGeom prst="rect">
            <a:avLst/>
          </a:prstGeom>
        </p:spPr>
        <p:txBody>
          <a:bodyPr wrap="none">
            <a:spAutoFit/>
          </a:bodyPr>
          <a:lstStyle/>
          <a:p>
            <a:pPr algn="ctr"/>
            <a:r>
              <a:rPr lang="en-US" dirty="0" smtClean="0"/>
              <a:t>Exxon Valdez Oil Spill </a:t>
            </a:r>
          </a:p>
          <a:p>
            <a:pPr algn="ctr"/>
            <a:r>
              <a:rPr lang="en-US" dirty="0" smtClean="0"/>
              <a:t>Trustee Council</a:t>
            </a:r>
            <a:endParaRPr lang="en-US" dirty="0"/>
          </a:p>
        </p:txBody>
      </p:sp>
      <p:pic>
        <p:nvPicPr>
          <p:cNvPr id="20" name="Picture 2" descr="eoziolor (Elias Oziolor) · GitHub"/>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39193" y="2616861"/>
            <a:ext cx="1546922" cy="15469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8206223" y="4163783"/>
            <a:ext cx="1479892" cy="369332"/>
          </a:xfrm>
          <a:prstGeom prst="rect">
            <a:avLst/>
          </a:prstGeom>
          <a:noFill/>
        </p:spPr>
        <p:txBody>
          <a:bodyPr wrap="none" rtlCol="0">
            <a:spAutoFit/>
          </a:bodyPr>
          <a:lstStyle/>
          <a:p>
            <a:r>
              <a:rPr lang="en-US" dirty="0" smtClean="0"/>
              <a:t>Elias </a:t>
            </a:r>
            <a:r>
              <a:rPr lang="en-US" dirty="0" err="1" smtClean="0"/>
              <a:t>Oziolor</a:t>
            </a:r>
            <a:endParaRPr lang="en-US" dirty="0"/>
          </a:p>
        </p:txBody>
      </p:sp>
      <p:pic>
        <p:nvPicPr>
          <p:cNvPr id="24" name="Picture 23"/>
          <p:cNvPicPr>
            <a:picLocks noChangeAspect="1"/>
          </p:cNvPicPr>
          <p:nvPr/>
        </p:nvPicPr>
        <p:blipFill>
          <a:blip r:embed="rId13"/>
          <a:stretch>
            <a:fillRect/>
          </a:stretch>
        </p:blipFill>
        <p:spPr>
          <a:xfrm>
            <a:off x="10077674" y="2616861"/>
            <a:ext cx="1403768" cy="1546922"/>
          </a:xfrm>
          <a:prstGeom prst="rect">
            <a:avLst/>
          </a:prstGeom>
        </p:spPr>
      </p:pic>
      <p:sp>
        <p:nvSpPr>
          <p:cNvPr id="27" name="TextBox 26"/>
          <p:cNvSpPr txBox="1"/>
          <p:nvPr/>
        </p:nvSpPr>
        <p:spPr>
          <a:xfrm>
            <a:off x="10067995" y="4173519"/>
            <a:ext cx="1535677"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Vince Buffalo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14666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Temporal covariance in allele frequency change</a:t>
            </a:r>
            <a:endParaRPr lang="en-US" sz="3600" dirty="0"/>
          </a:p>
        </p:txBody>
      </p:sp>
      <p:pic>
        <p:nvPicPr>
          <p:cNvPr id="1026" name="Picture 2" descr="Image 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53082"/>
            <a:ext cx="9997441" cy="4678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6071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rotWithShape="1">
          <a:blip r:embed="rId2" cstate="print">
            <a:extLst>
              <a:ext uri="{28A0092B-C50C-407E-A947-70E740481C1C}">
                <a14:useLocalDpi xmlns:a14="http://schemas.microsoft.com/office/drawing/2010/main" val="0"/>
              </a:ext>
            </a:extLst>
          </a:blip>
          <a:srcRect r="10717"/>
          <a:stretch/>
        </p:blipFill>
        <p:spPr bwMode="auto">
          <a:xfrm>
            <a:off x="840662" y="491703"/>
            <a:ext cx="5275466" cy="5710687"/>
          </a:xfrm>
          <a:prstGeom prst="rect">
            <a:avLst/>
          </a:prstGeom>
          <a:noFill/>
          <a:ln>
            <a:noFill/>
          </a:ln>
          <a:extLst>
            <a:ext uri="{53640926-AAD7-44D8-BBD7-CCE9431645EC}">
              <a14:shadowObscured xmlns:a14="http://schemas.microsoft.com/office/drawing/2010/main"/>
            </a:ext>
          </a:extLst>
        </p:spPr>
      </p:pic>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6116128" y="452884"/>
            <a:ext cx="4502988" cy="5788323"/>
          </a:xfrm>
          <a:prstGeom prst="rect">
            <a:avLst/>
          </a:prstGeom>
          <a:noFill/>
        </p:spPr>
      </p:pic>
    </p:spTree>
    <p:extLst>
      <p:ext uri="{BB962C8B-B14F-4D97-AF65-F5344CB8AC3E}">
        <p14:creationId xmlns:p14="http://schemas.microsoft.com/office/powerpoint/2010/main" val="4877316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078"/>
            <a:ext cx="10515600" cy="1325563"/>
          </a:xfrm>
        </p:spPr>
        <p:txBody>
          <a:bodyPr>
            <a:normAutofit fontScale="90000"/>
          </a:bodyPr>
          <a:lstStyle/>
          <a:p>
            <a:pPr algn="ctr">
              <a:lnSpc>
                <a:spcPct val="150000"/>
              </a:lnSpc>
            </a:pPr>
            <a:r>
              <a:rPr lang="en-US" sz="3200" dirty="0" smtClean="0">
                <a:latin typeface="Arial" panose="020B0604020202020204" pitchFamily="34" charset="0"/>
                <a:cs typeface="Arial" panose="020B0604020202020204" pitchFamily="34" charset="0"/>
              </a:rPr>
              <a:t>Population genetics: </a:t>
            </a:r>
            <a:r>
              <a:rPr lang="en-US" sz="3200" dirty="0" err="1" smtClean="0">
                <a:latin typeface="Arial" panose="020B0604020202020204" pitchFamily="34" charset="0"/>
                <a:cs typeface="Arial" panose="020B0604020202020204" pitchFamily="34" charset="0"/>
              </a:rPr>
              <a:t>Fst</a:t>
            </a:r>
            <a:r>
              <a:rPr lang="en-US" sz="3200" dirty="0" smtClean="0">
                <a:latin typeface="Arial" panose="020B0604020202020204" pitchFamily="34" charset="0"/>
                <a:cs typeface="Arial" panose="020B0604020202020204" pitchFamily="34" charset="0"/>
              </a:rPr>
              <a:t/>
            </a:r>
            <a:br>
              <a:rPr lang="en-US" sz="3200" dirty="0" smtClean="0">
                <a:latin typeface="Arial" panose="020B0604020202020204" pitchFamily="34" charset="0"/>
                <a:cs typeface="Arial" panose="020B0604020202020204" pitchFamily="34" charset="0"/>
              </a:rPr>
            </a:br>
            <a:r>
              <a:rPr lang="en-US" sz="3100" b="1" dirty="0" smtClean="0">
                <a:ln w="3175">
                  <a:solidFill>
                    <a:schemeClr val="tx1"/>
                  </a:solidFill>
                </a:ln>
                <a:solidFill>
                  <a:srgbClr val="D55E00"/>
                </a:solidFill>
                <a:latin typeface="Arial" panose="020B0604020202020204" pitchFamily="34" charset="0"/>
                <a:cs typeface="Arial" panose="020B0604020202020204" pitchFamily="34" charset="0"/>
              </a:rPr>
              <a:t>Prince William Sound </a:t>
            </a:r>
            <a:r>
              <a:rPr lang="en-US" sz="3100" b="1" dirty="0" smtClean="0">
                <a:ln w="3175">
                  <a:solidFill>
                    <a:schemeClr val="tx1"/>
                  </a:solidFill>
                </a:ln>
                <a:latin typeface="Arial" panose="020B0604020202020204" pitchFamily="34" charset="0"/>
                <a:cs typeface="Arial" panose="020B0604020202020204" pitchFamily="34" charset="0"/>
              </a:rPr>
              <a:t>vs. </a:t>
            </a:r>
            <a:r>
              <a:rPr lang="en-US" sz="3100" b="1" dirty="0" err="1" smtClean="0">
                <a:ln w="3175">
                  <a:solidFill>
                    <a:schemeClr val="tx1"/>
                  </a:solidFill>
                </a:ln>
                <a:solidFill>
                  <a:srgbClr val="0072B2"/>
                </a:solidFill>
                <a:latin typeface="Arial" panose="020B0604020202020204" pitchFamily="34" charset="0"/>
                <a:cs typeface="Arial" panose="020B0604020202020204" pitchFamily="34" charset="0"/>
              </a:rPr>
              <a:t>Togiak</a:t>
            </a:r>
            <a:r>
              <a:rPr lang="en-US" sz="3100" b="1" dirty="0" smtClean="0">
                <a:ln w="3175">
                  <a:solidFill>
                    <a:schemeClr val="tx1"/>
                  </a:solidFill>
                </a:ln>
                <a:solidFill>
                  <a:srgbClr val="0072B2"/>
                </a:solidFill>
                <a:latin typeface="Arial" panose="020B0604020202020204" pitchFamily="34" charset="0"/>
                <a:cs typeface="Arial" panose="020B0604020202020204" pitchFamily="34" charset="0"/>
              </a:rPr>
              <a:t> Bay</a:t>
            </a:r>
            <a:endParaRPr lang="en-US" sz="3100" b="1" dirty="0">
              <a:ln w="3175">
                <a:solidFill>
                  <a:schemeClr val="tx1"/>
                </a:solidFill>
              </a:ln>
              <a:solidFill>
                <a:srgbClr val="0072B2"/>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294" t="-3304" r="-2243" b="-1956"/>
          <a:stretch/>
        </p:blipFill>
        <p:spPr>
          <a:xfrm>
            <a:off x="200025" y="1401181"/>
            <a:ext cx="4886325" cy="4810372"/>
          </a:xfrm>
          <a:prstGeom prst="rect">
            <a:avLst/>
          </a:prstGeom>
        </p:spPr>
      </p:pic>
      <p:pic>
        <p:nvPicPr>
          <p:cNvPr id="7" name="Picture 6"/>
          <p:cNvPicPr>
            <a:picLocks noChangeAspect="1"/>
          </p:cNvPicPr>
          <p:nvPr/>
        </p:nvPicPr>
        <p:blipFill rotWithShape="1">
          <a:blip r:embed="rId3"/>
          <a:srcRect t="5944"/>
          <a:stretch/>
        </p:blipFill>
        <p:spPr>
          <a:xfrm>
            <a:off x="5229225" y="1866900"/>
            <a:ext cx="6615112" cy="4344653"/>
          </a:xfrm>
          <a:prstGeom prst="rect">
            <a:avLst/>
          </a:prstGeom>
        </p:spPr>
      </p:pic>
    </p:spTree>
    <p:extLst>
      <p:ext uri="{BB962C8B-B14F-4D97-AF65-F5344CB8AC3E}">
        <p14:creationId xmlns:p14="http://schemas.microsoft.com/office/powerpoint/2010/main" val="27000614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err="1" smtClean="0"/>
              <a:t>Lewontin’s</a:t>
            </a:r>
            <a:r>
              <a:rPr lang="en-US" sz="3600" dirty="0" smtClean="0"/>
              <a:t> Paradox</a:t>
            </a:r>
            <a:endParaRPr lang="en-US" sz="3600" dirty="0"/>
          </a:p>
        </p:txBody>
      </p:sp>
      <p:pic>
        <p:nvPicPr>
          <p:cNvPr id="7" name="Picture 6"/>
          <p:cNvPicPr>
            <a:picLocks noChangeAspect="1"/>
          </p:cNvPicPr>
          <p:nvPr/>
        </p:nvPicPr>
        <p:blipFill>
          <a:blip r:embed="rId3"/>
          <a:stretch>
            <a:fillRect/>
          </a:stretch>
        </p:blipFill>
        <p:spPr>
          <a:xfrm>
            <a:off x="4208806" y="1576388"/>
            <a:ext cx="7300973" cy="4900653"/>
          </a:xfrm>
          <a:prstGeom prst="rect">
            <a:avLst/>
          </a:prstGeom>
        </p:spPr>
      </p:pic>
      <p:sp>
        <p:nvSpPr>
          <p:cNvPr id="8" name="5-Point Star 7"/>
          <p:cNvSpPr/>
          <p:nvPr/>
        </p:nvSpPr>
        <p:spPr>
          <a:xfrm>
            <a:off x="8524205" y="4341876"/>
            <a:ext cx="286512" cy="243840"/>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flipV="1">
            <a:off x="8810717" y="4585716"/>
            <a:ext cx="1242822" cy="3101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070432" y="4711184"/>
            <a:ext cx="902811" cy="369332"/>
          </a:xfrm>
          <a:prstGeom prst="rect">
            <a:avLst/>
          </a:prstGeom>
          <a:noFill/>
        </p:spPr>
        <p:txBody>
          <a:bodyPr wrap="none" rtlCol="0">
            <a:spAutoFit/>
          </a:bodyPr>
          <a:lstStyle/>
          <a:p>
            <a:r>
              <a:rPr lang="en-US" dirty="0" smtClean="0"/>
              <a:t>herring</a:t>
            </a:r>
            <a:endParaRPr lang="en-US" dirty="0"/>
          </a:p>
        </p:txBody>
      </p:sp>
      <p:pic>
        <p:nvPicPr>
          <p:cNvPr id="12" name="Picture 11"/>
          <p:cNvPicPr>
            <a:picLocks noChangeAspect="1"/>
          </p:cNvPicPr>
          <p:nvPr/>
        </p:nvPicPr>
        <p:blipFill>
          <a:blip r:embed="rId4"/>
          <a:stretch>
            <a:fillRect/>
          </a:stretch>
        </p:blipFill>
        <p:spPr>
          <a:xfrm>
            <a:off x="1011279" y="2445661"/>
            <a:ext cx="2159591" cy="2379823"/>
          </a:xfrm>
          <a:prstGeom prst="rect">
            <a:avLst/>
          </a:prstGeom>
        </p:spPr>
      </p:pic>
      <p:sp>
        <p:nvSpPr>
          <p:cNvPr id="13" name="TextBox 12"/>
          <p:cNvSpPr txBox="1"/>
          <p:nvPr/>
        </p:nvSpPr>
        <p:spPr>
          <a:xfrm>
            <a:off x="1323235" y="4825484"/>
            <a:ext cx="1535677"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Vince Buffalo</a:t>
            </a:r>
            <a:endParaRPr lang="en-US" dirty="0">
              <a:latin typeface="Arial" panose="020B0604020202020204" pitchFamily="34" charset="0"/>
              <a:cs typeface="Arial" panose="020B0604020202020204" pitchFamily="34" charset="0"/>
            </a:endParaRPr>
          </a:p>
        </p:txBody>
      </p:sp>
      <p:sp>
        <p:nvSpPr>
          <p:cNvPr id="14" name="TextBox 13"/>
          <p:cNvSpPr txBox="1"/>
          <p:nvPr/>
        </p:nvSpPr>
        <p:spPr>
          <a:xfrm>
            <a:off x="213360" y="6395229"/>
            <a:ext cx="2117375"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Buffalo 2021, </a:t>
            </a:r>
            <a:r>
              <a:rPr lang="en-US" sz="1600" i="1" dirty="0" err="1" smtClean="0">
                <a:latin typeface="Arial" panose="020B0604020202020204" pitchFamily="34" charset="0"/>
                <a:cs typeface="Arial" panose="020B0604020202020204" pitchFamily="34" charset="0"/>
              </a:rPr>
              <a:t>bioRxiv</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63115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rial" panose="020B0604020202020204" pitchFamily="34" charset="0"/>
                <a:cs typeface="Arial" panose="020B0604020202020204" pitchFamily="34" charset="0"/>
              </a:rPr>
              <a:t>Outline</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2196014"/>
            <a:ext cx="10515600" cy="4351338"/>
          </a:xfrm>
        </p:spPr>
        <p:txBody>
          <a:bodyPr/>
          <a:lstStyle/>
          <a:p>
            <a:pPr lvl="1"/>
            <a:r>
              <a:rPr lang="en-US" sz="2800" dirty="0" smtClean="0">
                <a:latin typeface="Arial" panose="020B0604020202020204" pitchFamily="34" charset="0"/>
                <a:cs typeface="Arial" panose="020B0604020202020204" pitchFamily="34" charset="0"/>
              </a:rPr>
              <a:t>Genetic variation underlying pollution resistance and susceptibility to disease.</a:t>
            </a:r>
          </a:p>
          <a:p>
            <a:pPr marL="457200" lvl="1" indent="0">
              <a:buNone/>
            </a:pPr>
            <a:endParaRPr lang="en-US" sz="2800" dirty="0" smtClean="0">
              <a:latin typeface="Arial" panose="020B0604020202020204" pitchFamily="34" charset="0"/>
              <a:cs typeface="Arial" panose="020B0604020202020204" pitchFamily="34" charset="0"/>
            </a:endParaRPr>
          </a:p>
          <a:p>
            <a:pPr lvl="1"/>
            <a:r>
              <a:rPr lang="en-US" sz="2800" dirty="0" smtClean="0">
                <a:latin typeface="Arial" panose="020B0604020202020204" pitchFamily="34" charset="0"/>
                <a:cs typeface="Arial" panose="020B0604020202020204" pitchFamily="34" charset="0"/>
              </a:rPr>
              <a:t>Inversions underlying local adaptation.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654063" y="294179"/>
            <a:ext cx="3828684" cy="1649172"/>
          </a:xfrm>
          <a:prstGeom prst="rect">
            <a:avLst/>
          </a:prstGeom>
        </p:spPr>
      </p:pic>
    </p:spTree>
    <p:extLst>
      <p:ext uri="{BB962C8B-B14F-4D97-AF65-F5344CB8AC3E}">
        <p14:creationId xmlns:p14="http://schemas.microsoft.com/office/powerpoint/2010/main" val="17598274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7928" y="1284591"/>
            <a:ext cx="5200042" cy="4752535"/>
          </a:xfrm>
          <a:prstGeom prst="rect">
            <a:avLst/>
          </a:prstGeom>
        </p:spPr>
      </p:pic>
      <p:sp>
        <p:nvSpPr>
          <p:cNvPr id="5" name="Rectangle 4"/>
          <p:cNvSpPr/>
          <p:nvPr/>
        </p:nvSpPr>
        <p:spPr>
          <a:xfrm>
            <a:off x="3820550" y="3253740"/>
            <a:ext cx="2423160" cy="3215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538610" y="5778046"/>
            <a:ext cx="38862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rot="16200000">
            <a:off x="-9646" y="3398520"/>
            <a:ext cx="1043876"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biomass</a:t>
            </a:r>
            <a:endParaRPr lang="en-US" dirty="0">
              <a:latin typeface="Arial" panose="020B0604020202020204" pitchFamily="34" charset="0"/>
              <a:cs typeface="Arial" panose="020B0604020202020204" pitchFamily="34" charset="0"/>
            </a:endParaRPr>
          </a:p>
        </p:txBody>
      </p:sp>
      <p:sp>
        <p:nvSpPr>
          <p:cNvPr id="8" name="TextBox 7"/>
          <p:cNvSpPr txBox="1"/>
          <p:nvPr/>
        </p:nvSpPr>
        <p:spPr>
          <a:xfrm>
            <a:off x="2427115" y="6086476"/>
            <a:ext cx="633507"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year</a:t>
            </a:r>
            <a:endParaRPr lang="en-US"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3710" y="1157468"/>
            <a:ext cx="5514760" cy="5514760"/>
          </a:xfrm>
          <a:prstGeom prst="rect">
            <a:avLst/>
          </a:prstGeom>
        </p:spPr>
      </p:pic>
      <p:sp>
        <p:nvSpPr>
          <p:cNvPr id="11" name="Rectangle 10"/>
          <p:cNvSpPr/>
          <p:nvPr/>
        </p:nvSpPr>
        <p:spPr>
          <a:xfrm>
            <a:off x="2722913" y="1417320"/>
            <a:ext cx="60292" cy="116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850655" y="111850"/>
            <a:ext cx="10515600" cy="1325563"/>
          </a:xfrm>
        </p:spPr>
        <p:txBody>
          <a:bodyPr>
            <a:normAutofit/>
          </a:bodyPr>
          <a:lstStyle/>
          <a:p>
            <a:pPr algn="ctr"/>
            <a:r>
              <a:rPr lang="en-US" sz="3200" dirty="0" smtClean="0">
                <a:latin typeface="Arial" panose="020B0604020202020204" pitchFamily="34" charset="0"/>
                <a:cs typeface="Arial" panose="020B0604020202020204" pitchFamily="34" charset="0"/>
              </a:rPr>
              <a:t>Population collapse and recovery</a:t>
            </a:r>
            <a:endParaRPr lang="en-US" sz="3200" dirty="0">
              <a:latin typeface="Arial" panose="020B0604020202020204" pitchFamily="34" charset="0"/>
              <a:cs typeface="Arial" panose="020B0604020202020204" pitchFamily="34" charset="0"/>
            </a:endParaRPr>
          </a:p>
        </p:txBody>
      </p:sp>
      <p:sp>
        <p:nvSpPr>
          <p:cNvPr id="3" name="TextBox 2"/>
          <p:cNvSpPr txBox="1"/>
          <p:nvPr/>
        </p:nvSpPr>
        <p:spPr>
          <a:xfrm>
            <a:off x="213360" y="6395229"/>
            <a:ext cx="3456395" cy="338554"/>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Rice and </a:t>
            </a:r>
            <a:r>
              <a:rPr lang="en-US" sz="1600" dirty="0" err="1" smtClean="0">
                <a:latin typeface="Arial" panose="020B0604020202020204" pitchFamily="34" charset="0"/>
                <a:cs typeface="Arial" panose="020B0604020202020204" pitchFamily="34" charset="0"/>
              </a:rPr>
              <a:t>Carls</a:t>
            </a:r>
            <a:r>
              <a:rPr lang="en-US" sz="1600" dirty="0" smtClean="0">
                <a:latin typeface="Arial" panose="020B0604020202020204" pitchFamily="34" charset="0"/>
                <a:cs typeface="Arial" panose="020B0604020202020204" pitchFamily="34" charset="0"/>
              </a:rPr>
              <a:t> 2007, </a:t>
            </a:r>
            <a:r>
              <a:rPr lang="en-US" sz="1600" i="1" dirty="0" smtClean="0">
                <a:latin typeface="Arial" panose="020B0604020202020204" pitchFamily="34" charset="0"/>
                <a:cs typeface="Arial" panose="020B0604020202020204" pitchFamily="34" charset="0"/>
              </a:rPr>
              <a:t>EVOS Report</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0106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3598</TotalTime>
  <Words>6575</Words>
  <Application>Microsoft Office PowerPoint</Application>
  <PresentationFormat>Widescreen</PresentationFormat>
  <Paragraphs>503</Paragraphs>
  <Slides>63</Slides>
  <Notes>51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Cambria Math</vt:lpstr>
      <vt:lpstr>Roboto</vt:lpstr>
      <vt:lpstr>Office Theme</vt:lpstr>
      <vt:lpstr>Using temporal genomic contrasts to understand Pacific herring population recovery following the Exxon Valdez oil spill</vt:lpstr>
      <vt:lpstr>PowerPoint Presentation</vt:lpstr>
      <vt:lpstr>PowerPoint Presentation</vt:lpstr>
      <vt:lpstr>PowerPoint Presentation</vt:lpstr>
      <vt:lpstr>Pacific herring and humans</vt:lpstr>
      <vt:lpstr>Atlantic herring: A model for population genetics</vt:lpstr>
      <vt:lpstr>Lewontin’s Paradox</vt:lpstr>
      <vt:lpstr>Outline</vt:lpstr>
      <vt:lpstr>Population collapse and recovery</vt:lpstr>
      <vt:lpstr>No recovery in Prince William Sound (PWS)</vt:lpstr>
      <vt:lpstr>Extreme population collapse in Prince William Sound</vt:lpstr>
      <vt:lpstr>Exxon Valdez oil spill </vt:lpstr>
      <vt:lpstr>Exxon Valdez oil spill</vt:lpstr>
      <vt:lpstr>Disease: Viral hemorrhagic septicemia virus (VHSV) and Ichthyophonus hoferi (Ick) </vt:lpstr>
      <vt:lpstr>Adaptation to pollution through loss-of-function mutations</vt:lpstr>
      <vt:lpstr>Increased mutation load following population collapse</vt:lpstr>
      <vt:lpstr>Are there genetic factors limiting population recovery in Prince William Sound?</vt:lpstr>
      <vt:lpstr>Low coverage sequencing of 1100 Pacific herring to identify genetic variation limiting population recovery</vt:lpstr>
      <vt:lpstr>Acknowledgements</vt:lpstr>
      <vt:lpstr>Acknowledgements</vt:lpstr>
      <vt:lpstr>1100 herring genomes (1.2x) </vt:lpstr>
      <vt:lpstr>Population sampling</vt:lpstr>
      <vt:lpstr>Population structure</vt:lpstr>
      <vt:lpstr>Nucleotide Diversity</vt:lpstr>
      <vt:lpstr>Fst: 2017 comparisons</vt:lpstr>
      <vt:lpstr>LD decay</vt:lpstr>
      <vt:lpstr>Population collapse</vt:lpstr>
      <vt:lpstr>Effective population size changes through time</vt:lpstr>
      <vt:lpstr>Effective population size changes through time</vt:lpstr>
      <vt:lpstr>Population collapse</vt:lpstr>
      <vt:lpstr>Population recovery</vt:lpstr>
      <vt:lpstr>Population recovery</vt:lpstr>
      <vt:lpstr>Population recovery</vt:lpstr>
      <vt:lpstr>Are loss-of-function alleles more common after the oil spill?</vt:lpstr>
      <vt:lpstr>Are loss-of-function alleles more common after the oil spill?</vt:lpstr>
      <vt:lpstr>Are loss-of-function alleles more common after the oil spill?</vt:lpstr>
      <vt:lpstr>Frequency of loss-of-function alleles across populations</vt:lpstr>
      <vt:lpstr>Population recovery</vt:lpstr>
      <vt:lpstr>Population recovery</vt:lpstr>
      <vt:lpstr>Population recovery</vt:lpstr>
      <vt:lpstr>Measuring temporal shifts in allele frequency to identify fluctuating selection</vt:lpstr>
      <vt:lpstr>Temporal shifts in allele frequency near AHR signaling genes Prince William Sound and Togiak Bay</vt:lpstr>
      <vt:lpstr>Temporal shifts in allele frequency between 1991 and 1996 Prince William Sound  </vt:lpstr>
      <vt:lpstr>Temporal shifts in allele frequency between 1996 and 2006 Prince William Sound  </vt:lpstr>
      <vt:lpstr>Fluctuating selection in Prince William Sound? Prince William Sound and Togiak Bay</vt:lpstr>
      <vt:lpstr>Temporal covariance in allele frequency change</vt:lpstr>
      <vt:lpstr>Signs of linked selection post-spill using temporal covariance in allele frequency changes</vt:lpstr>
      <vt:lpstr>Signs of linked selection post-spill using temporal covariance in allele frequency changes</vt:lpstr>
      <vt:lpstr>Population recovery</vt:lpstr>
      <vt:lpstr>Takeaways</vt:lpstr>
      <vt:lpstr>Outline</vt:lpstr>
      <vt:lpstr>Temporal shifts in allele frequency between 1991 and 1996 Prince William Sound  </vt:lpstr>
      <vt:lpstr>Fst: 2017 comparisons</vt:lpstr>
      <vt:lpstr>Fst California vs. Prince William Sound </vt:lpstr>
      <vt:lpstr>Recent discovery of inversions in Atlantic herring</vt:lpstr>
      <vt:lpstr>Latitudinal differences between populations</vt:lpstr>
      <vt:lpstr>Local adaptation driven by supergenes?</vt:lpstr>
      <vt:lpstr>Fst Prince William Sound vs. Sitka Sound</vt:lpstr>
      <vt:lpstr>Takeaways</vt:lpstr>
      <vt:lpstr>PowerPoint Presentation</vt:lpstr>
      <vt:lpstr>Temporal covariance in allele frequency change</vt:lpstr>
      <vt:lpstr>PowerPoint Presentation</vt:lpstr>
      <vt:lpstr>Population genetics: Fst Prince William Sound vs. Togiak Bay</vt:lpstr>
    </vt:vector>
  </TitlesOfParts>
  <Company>UNC Chapel Hill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the genetic basis of adaptive traits with genomic and transcriptomic data</dc:title>
  <dc:creator>josephmcgirr@gmail.com</dc:creator>
  <cp:lastModifiedBy>josephmcgirr@gmail.com</cp:lastModifiedBy>
  <cp:revision>101</cp:revision>
  <dcterms:created xsi:type="dcterms:W3CDTF">2021-03-29T16:03:06Z</dcterms:created>
  <dcterms:modified xsi:type="dcterms:W3CDTF">2021-04-06T22:51:06Z</dcterms:modified>
</cp:coreProperties>
</file>